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423" r:id="rId2"/>
    <p:sldId id="431" r:id="rId3"/>
    <p:sldId id="433" r:id="rId4"/>
    <p:sldId id="426" r:id="rId5"/>
    <p:sldId id="429" r:id="rId6"/>
    <p:sldId id="438" r:id="rId7"/>
    <p:sldId id="441" r:id="rId8"/>
    <p:sldId id="442" r:id="rId9"/>
    <p:sldId id="443" r:id="rId10"/>
    <p:sldId id="444" r:id="rId11"/>
    <p:sldId id="445" r:id="rId12"/>
    <p:sldId id="439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40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37" r:id="rId29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59">
          <p15:clr>
            <a:srgbClr val="A4A3A4"/>
          </p15:clr>
        </p15:guide>
        <p15:guide id="2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5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89"/>
    <a:srgbClr val="0A347F"/>
    <a:srgbClr val="4CA4B0"/>
    <a:srgbClr val="F17F1C"/>
    <a:srgbClr val="853D3B"/>
    <a:srgbClr val="27ACD5"/>
    <a:srgbClr val="4990B3"/>
    <a:srgbClr val="F8B2E9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015" autoAdjust="0"/>
    <p:restoredTop sz="91069" autoAdjust="0"/>
  </p:normalViewPr>
  <p:slideViewPr>
    <p:cSldViewPr>
      <p:cViewPr>
        <p:scale>
          <a:sx n="81" d="100"/>
          <a:sy n="81" d="100"/>
        </p:scale>
        <p:origin x="-810" y="-198"/>
      </p:cViewPr>
      <p:guideLst>
        <p:guide orient="horz" pos="2659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3225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EE25B-0330-458C-858F-3D03FEA3FB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DDC4198-59F2-4CB7-A9C3-DAA15050FFC7}">
      <dgm:prSet phldrT="[Text]"/>
      <dgm:spPr>
        <a:solidFill>
          <a:srgbClr val="F17F1C"/>
        </a:solidFill>
      </dgm:spPr>
      <dgm:t>
        <a:bodyPr/>
        <a:lstStyle/>
        <a:p>
          <a:r>
            <a:rPr lang="en-IE" dirty="0"/>
            <a:t>Initiate </a:t>
          </a:r>
        </a:p>
      </dgm:t>
    </dgm:pt>
    <dgm:pt modelId="{25743B68-2AAE-4C69-BFBB-DE25679E6F6A}" type="parTrans" cxnId="{A5FE07D3-9078-4D35-A7FF-DA6A67039B9A}">
      <dgm:prSet/>
      <dgm:spPr/>
      <dgm:t>
        <a:bodyPr/>
        <a:lstStyle/>
        <a:p>
          <a:endParaRPr lang="en-IE"/>
        </a:p>
      </dgm:t>
    </dgm:pt>
    <dgm:pt modelId="{999BC70E-C294-43AE-AF9D-69C3D4F26AFF}" type="sibTrans" cxnId="{A5FE07D3-9078-4D35-A7FF-DA6A67039B9A}">
      <dgm:prSet/>
      <dgm:spPr/>
      <dgm:t>
        <a:bodyPr/>
        <a:lstStyle/>
        <a:p>
          <a:endParaRPr lang="en-IE"/>
        </a:p>
      </dgm:t>
    </dgm:pt>
    <dgm:pt modelId="{1CB5E7A4-CBFE-4FCC-A2AD-A01D4D51A5CC}">
      <dgm:prSet phldrT="[Text]"/>
      <dgm:spPr/>
      <dgm:t>
        <a:bodyPr/>
        <a:lstStyle/>
        <a:p>
          <a:r>
            <a:rPr lang="en-IE" dirty="0"/>
            <a:t>Dataset Specification Con-Call</a:t>
          </a:r>
        </a:p>
      </dgm:t>
    </dgm:pt>
    <dgm:pt modelId="{0992433A-A1EE-4870-99F0-92BBACF55261}" type="parTrans" cxnId="{5476FADF-771A-414C-8238-43E53CAA36DA}">
      <dgm:prSet/>
      <dgm:spPr/>
      <dgm:t>
        <a:bodyPr/>
        <a:lstStyle/>
        <a:p>
          <a:endParaRPr lang="en-IE"/>
        </a:p>
      </dgm:t>
    </dgm:pt>
    <dgm:pt modelId="{ACA8347B-E5B2-4785-A726-7A1851C44144}" type="sibTrans" cxnId="{5476FADF-771A-414C-8238-43E53CAA36DA}">
      <dgm:prSet/>
      <dgm:spPr/>
      <dgm:t>
        <a:bodyPr/>
        <a:lstStyle/>
        <a:p>
          <a:endParaRPr lang="en-IE"/>
        </a:p>
      </dgm:t>
    </dgm:pt>
    <dgm:pt modelId="{91AC1EE2-F5AF-4FE3-8FD3-F59E196DE0F5}">
      <dgm:prSet phldrT="[Text]"/>
      <dgm:spPr>
        <a:solidFill>
          <a:srgbClr val="4CA4B0"/>
        </a:solidFill>
      </dgm:spPr>
      <dgm:t>
        <a:bodyPr/>
        <a:lstStyle/>
        <a:p>
          <a:r>
            <a:rPr lang="en-IE" dirty="0"/>
            <a:t>SME Engagement</a:t>
          </a:r>
        </a:p>
      </dgm:t>
    </dgm:pt>
    <dgm:pt modelId="{22F4C0DF-8F3F-4D00-96F1-346FC086648D}" type="parTrans" cxnId="{6F4EAA31-A895-41D7-A6CF-70CD3BC5B035}">
      <dgm:prSet/>
      <dgm:spPr/>
      <dgm:t>
        <a:bodyPr/>
        <a:lstStyle/>
        <a:p>
          <a:endParaRPr lang="en-IE"/>
        </a:p>
      </dgm:t>
    </dgm:pt>
    <dgm:pt modelId="{14DF7806-2F0B-4C61-A031-20D9B5785503}" type="sibTrans" cxnId="{6F4EAA31-A895-41D7-A6CF-70CD3BC5B035}">
      <dgm:prSet/>
      <dgm:spPr/>
      <dgm:t>
        <a:bodyPr/>
        <a:lstStyle/>
        <a:p>
          <a:endParaRPr lang="en-IE"/>
        </a:p>
      </dgm:t>
    </dgm:pt>
    <dgm:pt modelId="{21C764DE-0626-4D81-A250-78016B82EE87}">
      <dgm:prSet phldrT="[Text]"/>
      <dgm:spPr>
        <a:solidFill>
          <a:srgbClr val="92D050"/>
        </a:solidFill>
      </dgm:spPr>
      <dgm:t>
        <a:bodyPr/>
        <a:lstStyle/>
        <a:p>
          <a:r>
            <a:rPr lang="en-IE" dirty="0"/>
            <a:t>Dataset Specification Standardisation &amp; Approval</a:t>
          </a:r>
        </a:p>
      </dgm:t>
    </dgm:pt>
    <dgm:pt modelId="{0911C113-7807-4EB5-8A35-094AA7807B47}" type="parTrans" cxnId="{CC4F538C-C3E9-4CBD-94C2-E220943E31BC}">
      <dgm:prSet/>
      <dgm:spPr/>
      <dgm:t>
        <a:bodyPr/>
        <a:lstStyle/>
        <a:p>
          <a:endParaRPr lang="en-IE"/>
        </a:p>
      </dgm:t>
    </dgm:pt>
    <dgm:pt modelId="{A6518881-C2E7-4C3D-BBE2-3DC09C1146AB}" type="sibTrans" cxnId="{CC4F538C-C3E9-4CBD-94C2-E220943E31BC}">
      <dgm:prSet/>
      <dgm:spPr/>
      <dgm:t>
        <a:bodyPr/>
        <a:lstStyle/>
        <a:p>
          <a:endParaRPr lang="en-IE"/>
        </a:p>
      </dgm:t>
    </dgm:pt>
    <dgm:pt modelId="{88DDC959-5038-407A-BCFA-A95767187D4A}" type="pres">
      <dgm:prSet presAssocID="{54FEE25B-0330-458C-858F-3D03FEA3FB31}" presName="CompostProcess" presStyleCnt="0">
        <dgm:presLayoutVars>
          <dgm:dir/>
          <dgm:resizeHandles val="exact"/>
        </dgm:presLayoutVars>
      </dgm:prSet>
      <dgm:spPr/>
    </dgm:pt>
    <dgm:pt modelId="{462E3355-603F-4007-8C98-C0ED3DDBFC82}" type="pres">
      <dgm:prSet presAssocID="{54FEE25B-0330-458C-858F-3D03FEA3FB31}" presName="arrow" presStyleLbl="bgShp" presStyleIdx="0" presStyleCnt="1"/>
      <dgm:spPr/>
    </dgm:pt>
    <dgm:pt modelId="{F89CFFF5-1DE4-4CBC-856B-C22F32CB4058}" type="pres">
      <dgm:prSet presAssocID="{54FEE25B-0330-458C-858F-3D03FEA3FB31}" presName="linearProcess" presStyleCnt="0"/>
      <dgm:spPr/>
    </dgm:pt>
    <dgm:pt modelId="{399D8110-2842-44C2-B382-CE7184C5D862}" type="pres">
      <dgm:prSet presAssocID="{8DDC4198-59F2-4CB7-A9C3-DAA15050FFC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9BAD72C-344A-4113-9C97-5DC36A739C25}" type="pres">
      <dgm:prSet presAssocID="{999BC70E-C294-43AE-AF9D-69C3D4F26AFF}" presName="sibTrans" presStyleCnt="0"/>
      <dgm:spPr/>
    </dgm:pt>
    <dgm:pt modelId="{4D2CB11B-6CA6-4038-AEB3-E0FF62C1BEBA}" type="pres">
      <dgm:prSet presAssocID="{1CB5E7A4-CBFE-4FCC-A2AD-A01D4D51A5C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D7CE75A-D28D-498A-9ED5-A2290994F9A0}" type="pres">
      <dgm:prSet presAssocID="{ACA8347B-E5B2-4785-A726-7A1851C44144}" presName="sibTrans" presStyleCnt="0"/>
      <dgm:spPr/>
    </dgm:pt>
    <dgm:pt modelId="{1BB6451D-3E54-451B-98F4-841F1B360F45}" type="pres">
      <dgm:prSet presAssocID="{91AC1EE2-F5AF-4FE3-8FD3-F59E196DE0F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05294E1-9D79-4A8D-B612-D838444D7439}" type="pres">
      <dgm:prSet presAssocID="{14DF7806-2F0B-4C61-A031-20D9B5785503}" presName="sibTrans" presStyleCnt="0"/>
      <dgm:spPr/>
    </dgm:pt>
    <dgm:pt modelId="{D5E1AB9E-F024-4D98-B71F-163CD087C904}" type="pres">
      <dgm:prSet presAssocID="{21C764DE-0626-4D81-A250-78016B82EE8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B642167A-F456-47DC-9E23-535DF1F437F4}" type="presOf" srcId="{54FEE25B-0330-458C-858F-3D03FEA3FB31}" destId="{88DDC959-5038-407A-BCFA-A95767187D4A}" srcOrd="0" destOrd="0" presId="urn:microsoft.com/office/officeart/2005/8/layout/hProcess9"/>
    <dgm:cxn modelId="{9A730B1C-2E22-4122-9CBE-150933C93FC7}" type="presOf" srcId="{1CB5E7A4-CBFE-4FCC-A2AD-A01D4D51A5CC}" destId="{4D2CB11B-6CA6-4038-AEB3-E0FF62C1BEBA}" srcOrd="0" destOrd="0" presId="urn:microsoft.com/office/officeart/2005/8/layout/hProcess9"/>
    <dgm:cxn modelId="{F8A6BC4F-FEA6-403B-BA95-14373684F613}" type="presOf" srcId="{91AC1EE2-F5AF-4FE3-8FD3-F59E196DE0F5}" destId="{1BB6451D-3E54-451B-98F4-841F1B360F45}" srcOrd="0" destOrd="0" presId="urn:microsoft.com/office/officeart/2005/8/layout/hProcess9"/>
    <dgm:cxn modelId="{29F6D253-BE0A-44A9-93A0-280CA677A949}" type="presOf" srcId="{8DDC4198-59F2-4CB7-A9C3-DAA15050FFC7}" destId="{399D8110-2842-44C2-B382-CE7184C5D862}" srcOrd="0" destOrd="0" presId="urn:microsoft.com/office/officeart/2005/8/layout/hProcess9"/>
    <dgm:cxn modelId="{71ABB3A6-BEA8-4160-B8A1-480BAF242706}" type="presOf" srcId="{21C764DE-0626-4D81-A250-78016B82EE87}" destId="{D5E1AB9E-F024-4D98-B71F-163CD087C904}" srcOrd="0" destOrd="0" presId="urn:microsoft.com/office/officeart/2005/8/layout/hProcess9"/>
    <dgm:cxn modelId="{A5FE07D3-9078-4D35-A7FF-DA6A67039B9A}" srcId="{54FEE25B-0330-458C-858F-3D03FEA3FB31}" destId="{8DDC4198-59F2-4CB7-A9C3-DAA15050FFC7}" srcOrd="0" destOrd="0" parTransId="{25743B68-2AAE-4C69-BFBB-DE25679E6F6A}" sibTransId="{999BC70E-C294-43AE-AF9D-69C3D4F26AFF}"/>
    <dgm:cxn modelId="{CC4F538C-C3E9-4CBD-94C2-E220943E31BC}" srcId="{54FEE25B-0330-458C-858F-3D03FEA3FB31}" destId="{21C764DE-0626-4D81-A250-78016B82EE87}" srcOrd="3" destOrd="0" parTransId="{0911C113-7807-4EB5-8A35-094AA7807B47}" sibTransId="{A6518881-C2E7-4C3D-BBE2-3DC09C1146AB}"/>
    <dgm:cxn modelId="{6F4EAA31-A895-41D7-A6CF-70CD3BC5B035}" srcId="{54FEE25B-0330-458C-858F-3D03FEA3FB31}" destId="{91AC1EE2-F5AF-4FE3-8FD3-F59E196DE0F5}" srcOrd="2" destOrd="0" parTransId="{22F4C0DF-8F3F-4D00-96F1-346FC086648D}" sibTransId="{14DF7806-2F0B-4C61-A031-20D9B5785503}"/>
    <dgm:cxn modelId="{5476FADF-771A-414C-8238-43E53CAA36DA}" srcId="{54FEE25B-0330-458C-858F-3D03FEA3FB31}" destId="{1CB5E7A4-CBFE-4FCC-A2AD-A01D4D51A5CC}" srcOrd="1" destOrd="0" parTransId="{0992433A-A1EE-4870-99F0-92BBACF55261}" sibTransId="{ACA8347B-E5B2-4785-A726-7A1851C44144}"/>
    <dgm:cxn modelId="{93497B52-1646-49CE-9530-36AB6FA0D545}" type="presParOf" srcId="{88DDC959-5038-407A-BCFA-A95767187D4A}" destId="{462E3355-603F-4007-8C98-C0ED3DDBFC82}" srcOrd="0" destOrd="0" presId="urn:microsoft.com/office/officeart/2005/8/layout/hProcess9"/>
    <dgm:cxn modelId="{EFBB1806-CA6C-4A42-A608-208C195F5909}" type="presParOf" srcId="{88DDC959-5038-407A-BCFA-A95767187D4A}" destId="{F89CFFF5-1DE4-4CBC-856B-C22F32CB4058}" srcOrd="1" destOrd="0" presId="urn:microsoft.com/office/officeart/2005/8/layout/hProcess9"/>
    <dgm:cxn modelId="{F83CDB8E-4782-443E-A6A8-169622F76CC7}" type="presParOf" srcId="{F89CFFF5-1DE4-4CBC-856B-C22F32CB4058}" destId="{399D8110-2842-44C2-B382-CE7184C5D862}" srcOrd="0" destOrd="0" presId="urn:microsoft.com/office/officeart/2005/8/layout/hProcess9"/>
    <dgm:cxn modelId="{CECCE765-01AD-4223-9F27-0D0588995284}" type="presParOf" srcId="{F89CFFF5-1DE4-4CBC-856B-C22F32CB4058}" destId="{C9BAD72C-344A-4113-9C97-5DC36A739C25}" srcOrd="1" destOrd="0" presId="urn:microsoft.com/office/officeart/2005/8/layout/hProcess9"/>
    <dgm:cxn modelId="{73744E99-C551-4BC5-88BC-6F67A45937CC}" type="presParOf" srcId="{F89CFFF5-1DE4-4CBC-856B-C22F32CB4058}" destId="{4D2CB11B-6CA6-4038-AEB3-E0FF62C1BEBA}" srcOrd="2" destOrd="0" presId="urn:microsoft.com/office/officeart/2005/8/layout/hProcess9"/>
    <dgm:cxn modelId="{559C4369-7C1E-4C9A-897F-E1D331106B91}" type="presParOf" srcId="{F89CFFF5-1DE4-4CBC-856B-C22F32CB4058}" destId="{ED7CE75A-D28D-498A-9ED5-A2290994F9A0}" srcOrd="3" destOrd="0" presId="urn:microsoft.com/office/officeart/2005/8/layout/hProcess9"/>
    <dgm:cxn modelId="{DA42BEC9-5D2C-4AEC-9CAA-5D5B1552F24C}" type="presParOf" srcId="{F89CFFF5-1DE4-4CBC-856B-C22F32CB4058}" destId="{1BB6451D-3E54-451B-98F4-841F1B360F45}" srcOrd="4" destOrd="0" presId="urn:microsoft.com/office/officeart/2005/8/layout/hProcess9"/>
    <dgm:cxn modelId="{2B05FDCA-68D2-4BD0-9F07-66C61BE9835F}" type="presParOf" srcId="{F89CFFF5-1DE4-4CBC-856B-C22F32CB4058}" destId="{A05294E1-9D79-4A8D-B612-D838444D7439}" srcOrd="5" destOrd="0" presId="urn:microsoft.com/office/officeart/2005/8/layout/hProcess9"/>
    <dgm:cxn modelId="{DD9F031D-4955-4DE3-93B4-A6DC852D6056}" type="presParOf" srcId="{F89CFFF5-1DE4-4CBC-856B-C22F32CB4058}" destId="{D5E1AB9E-F024-4D98-B71F-163CD087C90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E3355-603F-4007-8C98-C0ED3DDBFC82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D8110-2842-44C2-B382-CE7184C5D862}">
      <dsp:nvSpPr>
        <dsp:cNvPr id="0" name=""/>
        <dsp:cNvSpPr/>
      </dsp:nvSpPr>
      <dsp:spPr>
        <a:xfrm>
          <a:off x="3050" y="1219199"/>
          <a:ext cx="1467445" cy="1625600"/>
        </a:xfrm>
        <a:prstGeom prst="roundRect">
          <a:avLst/>
        </a:prstGeom>
        <a:solidFill>
          <a:srgbClr val="F17F1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/>
            <a:t>Initiate </a:t>
          </a:r>
        </a:p>
      </dsp:txBody>
      <dsp:txXfrm>
        <a:off x="74685" y="1290834"/>
        <a:ext cx="1324175" cy="1482330"/>
      </dsp:txXfrm>
    </dsp:sp>
    <dsp:sp modelId="{4D2CB11B-6CA6-4038-AEB3-E0FF62C1BEBA}">
      <dsp:nvSpPr>
        <dsp:cNvPr id="0" name=""/>
        <dsp:cNvSpPr/>
      </dsp:nvSpPr>
      <dsp:spPr>
        <a:xfrm>
          <a:off x="1543868" y="1219199"/>
          <a:ext cx="1467445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/>
            <a:t>Dataset Specification Con-Call</a:t>
          </a:r>
        </a:p>
      </dsp:txBody>
      <dsp:txXfrm>
        <a:off x="1615503" y="1290834"/>
        <a:ext cx="1324175" cy="1482330"/>
      </dsp:txXfrm>
    </dsp:sp>
    <dsp:sp modelId="{1BB6451D-3E54-451B-98F4-841F1B360F45}">
      <dsp:nvSpPr>
        <dsp:cNvPr id="0" name=""/>
        <dsp:cNvSpPr/>
      </dsp:nvSpPr>
      <dsp:spPr>
        <a:xfrm>
          <a:off x="3084686" y="1219199"/>
          <a:ext cx="1467445" cy="1625600"/>
        </a:xfrm>
        <a:prstGeom prst="roundRect">
          <a:avLst/>
        </a:prstGeom>
        <a:solidFill>
          <a:srgbClr val="4CA4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/>
            <a:t>SME Engagement</a:t>
          </a:r>
        </a:p>
      </dsp:txBody>
      <dsp:txXfrm>
        <a:off x="3156321" y="1290834"/>
        <a:ext cx="1324175" cy="1482330"/>
      </dsp:txXfrm>
    </dsp:sp>
    <dsp:sp modelId="{D5E1AB9E-F024-4D98-B71F-163CD087C904}">
      <dsp:nvSpPr>
        <dsp:cNvPr id="0" name=""/>
        <dsp:cNvSpPr/>
      </dsp:nvSpPr>
      <dsp:spPr>
        <a:xfrm>
          <a:off x="4625503" y="1219199"/>
          <a:ext cx="1467445" cy="16256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300" kern="1200" dirty="0"/>
            <a:t>Dataset Specification Standardisation &amp; Approval</a:t>
          </a:r>
        </a:p>
      </dsp:txBody>
      <dsp:txXfrm>
        <a:off x="4697138" y="1290834"/>
        <a:ext cx="1324175" cy="1482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3038"/>
          </a:xfrm>
          <a:prstGeom prst="rect">
            <a:avLst/>
          </a:prstGeom>
        </p:spPr>
        <p:txBody>
          <a:bodyPr vert="horz" lIns="94606" tIns="47303" rIns="94606" bIns="4730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84" y="0"/>
            <a:ext cx="3076860" cy="513038"/>
          </a:xfrm>
          <a:prstGeom prst="rect">
            <a:avLst/>
          </a:prstGeom>
        </p:spPr>
        <p:txBody>
          <a:bodyPr vert="horz" lIns="94606" tIns="47303" rIns="94606" bIns="47303" rtlCol="0"/>
          <a:lstStyle>
            <a:lvl1pPr algn="r">
              <a:defRPr sz="1200"/>
            </a:lvl1pPr>
          </a:lstStyle>
          <a:p>
            <a:fld id="{4CE89C70-9487-41ED-9B8D-69FC7EEDED50}" type="datetimeFigureOut">
              <a:rPr lang="en-GB" smtClean="0"/>
              <a:pPr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577"/>
            <a:ext cx="3076860" cy="513038"/>
          </a:xfrm>
          <a:prstGeom prst="rect">
            <a:avLst/>
          </a:prstGeom>
        </p:spPr>
        <p:txBody>
          <a:bodyPr vert="horz" lIns="94606" tIns="47303" rIns="94606" bIns="4730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84" y="9721577"/>
            <a:ext cx="3076860" cy="513038"/>
          </a:xfrm>
          <a:prstGeom prst="rect">
            <a:avLst/>
          </a:prstGeom>
        </p:spPr>
        <p:txBody>
          <a:bodyPr vert="horz" lIns="94606" tIns="47303" rIns="94606" bIns="47303" rtlCol="0" anchor="b"/>
          <a:lstStyle>
            <a:lvl1pPr algn="r">
              <a:defRPr sz="1200"/>
            </a:lvl1pPr>
          </a:lstStyle>
          <a:p>
            <a:fld id="{76C8896B-C5D8-43A4-9808-7D8A87CB5D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6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00" y="3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2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111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00" y="972111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6" tIns="47383" rIns="94766" bIns="473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BFA927-B45E-43B9-95F8-2022E861461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40645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0" y="0"/>
            <a:ext cx="9147175" cy="6858000"/>
          </a:xfrm>
          <a:prstGeom prst="rect">
            <a:avLst/>
          </a:prstGeom>
          <a:solidFill>
            <a:srgbClr val="171A40"/>
          </a:solidFill>
          <a:ln>
            <a:noFill/>
          </a:ln>
          <a:effectLst/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2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536144" y="5849714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7E89681C-ED03-4FCA-A0C2-B41FE526BE79}" type="slidenum">
              <a:rPr lang="en-GB" altLang="en-US"/>
              <a:pPr/>
              <a:t>‹#›</a:t>
            </a:fld>
            <a:endParaRPr lang="en-GB" alt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469480" y="6021288"/>
            <a:ext cx="2495008" cy="630560"/>
            <a:chOff x="6469480" y="188640"/>
            <a:chExt cx="2495008" cy="63056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469480" y="188640"/>
              <a:ext cx="622527" cy="630560"/>
            </a:xfrm>
            <a:prstGeom prst="rect">
              <a:avLst/>
            </a:prstGeom>
            <a:ln w="28575" cmpd="sng">
              <a:solidFill>
                <a:srgbClr val="BED832"/>
              </a:solidFill>
            </a:ln>
            <a:effectLst/>
          </p:spPr>
        </p:pic>
        <p:pic>
          <p:nvPicPr>
            <p:cNvPr id="6" name="Picture 5"/>
            <p:cNvPicPr>
              <a:picLocks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05584" y="188920"/>
              <a:ext cx="622800" cy="630000"/>
            </a:xfrm>
            <a:prstGeom prst="rect">
              <a:avLst/>
            </a:prstGeom>
            <a:ln w="28575" cmpd="sng">
              <a:solidFill>
                <a:srgbClr val="BED832"/>
              </a:solidFill>
            </a:ln>
          </p:spPr>
        </p:pic>
        <p:pic>
          <p:nvPicPr>
            <p:cNvPr id="7" name="Picture 6"/>
            <p:cNvPicPr>
              <a:picLocks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8341688" y="188920"/>
              <a:ext cx="622800" cy="630000"/>
            </a:xfrm>
            <a:prstGeom prst="rect">
              <a:avLst/>
            </a:prstGeom>
            <a:ln w="28575" cmpd="sng">
              <a:solidFill>
                <a:srgbClr val="BED832"/>
              </a:solidFill>
            </a:ln>
          </p:spPr>
        </p:pic>
      </p:grpSp>
      <p:sp>
        <p:nvSpPr>
          <p:cNvPr id="31" name="Round Same Side Corner Rectangle 30"/>
          <p:cNvSpPr/>
          <p:nvPr userDrawn="1"/>
        </p:nvSpPr>
        <p:spPr>
          <a:xfrm>
            <a:off x="1152128" y="5157192"/>
            <a:ext cx="7956376" cy="6840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BED8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r>
              <a:rPr lang="en-US" sz="2000" dirty="0">
                <a:solidFill>
                  <a:srgbClr val="0A347F"/>
                </a:solidFill>
                <a:latin typeface="Century Gothic" pitchFamily="34" charset="0"/>
              </a:rPr>
              <a:t>Office of the Chief Information Officer</a:t>
            </a:r>
          </a:p>
        </p:txBody>
      </p:sp>
      <p:sp>
        <p:nvSpPr>
          <p:cNvPr id="12" name="Round Same Side Corner Rectangle 11"/>
          <p:cNvSpPr/>
          <p:nvPr userDrawn="1"/>
        </p:nvSpPr>
        <p:spPr>
          <a:xfrm rot="5400000">
            <a:off x="2393504" y="-2097360"/>
            <a:ext cx="3744416" cy="8460432"/>
          </a:xfrm>
          <a:prstGeom prst="round2SameRect">
            <a:avLst/>
          </a:prstGeom>
          <a:solidFill>
            <a:schemeClr val="bg1"/>
          </a:solidFill>
          <a:ln w="57150" cmpd="sng">
            <a:solidFill>
              <a:srgbClr val="BED8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7" name="Round Same Side Corner Rectangle 16"/>
          <p:cNvSpPr/>
          <p:nvPr userDrawn="1"/>
        </p:nvSpPr>
        <p:spPr>
          <a:xfrm>
            <a:off x="1152128" y="4365104"/>
            <a:ext cx="7956376" cy="6840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BED8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l"/>
            <a:r>
              <a:rPr lang="en-US" sz="3200" dirty="0">
                <a:solidFill>
                  <a:srgbClr val="0A347F"/>
                </a:solidFill>
                <a:latin typeface="Century Gothic" pitchFamily="34" charset="0"/>
              </a:rPr>
              <a:t>Delivering</a:t>
            </a:r>
            <a:r>
              <a:rPr lang="en-US" sz="3200" baseline="0" dirty="0">
                <a:solidFill>
                  <a:srgbClr val="0A347F"/>
                </a:solidFill>
                <a:latin typeface="Century Gothic" pitchFamily="34" charset="0"/>
              </a:rPr>
              <a:t> eHealth Ireland</a:t>
            </a:r>
            <a:endParaRPr lang="en-US" sz="3200" dirty="0">
              <a:solidFill>
                <a:srgbClr val="0A347F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7127"/>
            <a:ext cx="2206776" cy="1287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05" y="625886"/>
            <a:ext cx="2847975" cy="809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092BD-B06A-4D21-97F5-2929FC8C2A6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201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76450" cy="5940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76950" cy="59404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34267-9EC8-4390-B62E-F2C59B4F0BF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2444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0A347F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6E5B6-4BEF-4547-B83C-B4B6EF3B209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7907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0C051-4B43-47DC-8CB0-AEC5C694A15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391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22246-358E-483E-B0B7-D6EF53EFBB8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0088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BE7D7-A507-43F2-A064-0D7F9B16E43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7442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0E9CC-50E8-4DA8-9793-352145E594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578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C27A6-66BA-4780-8D11-85466C1437E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394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71810-18F6-441D-A0F9-F77C0E03B40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8337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271F2-06F0-4309-A49A-340FAE22642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312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106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259632" y="159296"/>
            <a:ext cx="6552728" cy="96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107" name="Rectangle 1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371601"/>
            <a:ext cx="8229600" cy="45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110" name="Rectangle 14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8028384" y="6453336"/>
            <a:ext cx="7299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64441"/>
                </a:solidFill>
              </a:defRPr>
            </a:lvl1pPr>
          </a:lstStyle>
          <a:p>
            <a:fld id="{7E89681C-ED03-4FCA-A0C2-B41FE526BE7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259632" y="1124744"/>
            <a:ext cx="6552728" cy="0"/>
          </a:xfrm>
          <a:prstGeom prst="line">
            <a:avLst/>
          </a:prstGeom>
          <a:ln w="22225">
            <a:solidFill>
              <a:srgbClr val="BED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75000"/>
            </a:schemeClr>
          </a:solidFill>
          <a:latin typeface="Century Gothic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ED832"/>
        </a:buClr>
        <a:buFont typeface="Wingdings" pitchFamily="2" charset="2"/>
        <a:buChar char="§"/>
        <a:defRPr sz="3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7352F"/>
        </a:buClr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Century Gothic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90000"/>
          </a:schemeClr>
        </a:buClr>
        <a:buFont typeface="Wingdings" pitchFamily="2" charset="2"/>
        <a:buChar char="§"/>
        <a:defRPr sz="2400">
          <a:solidFill>
            <a:schemeClr val="tx1"/>
          </a:solidFill>
          <a:latin typeface="Century Gothic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A426"/>
        </a:buClr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Century Gothic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="0" cap="none" spc="0">
          <a:ln>
            <a:noFill/>
          </a:ln>
          <a:solidFill>
            <a:schemeClr val="tx1"/>
          </a:solidFill>
          <a:effectLst/>
          <a:latin typeface="Century Gothic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.lambert@hse.i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ie/eng/services/news/newsfeatures/covid19-updates/covid-19-dataset-specification-for-patient-assessment-and-tracking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.lambert@hse.ie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32457"/>
            <a:ext cx="79208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latin typeface="Century Gothic" pitchFamily="34" charset="0"/>
              </a:rPr>
              <a:t>Enterprise Architecture </a:t>
            </a:r>
          </a:p>
          <a:p>
            <a:endParaRPr lang="en-IE" sz="2800" b="0" dirty="0">
              <a:latin typeface="Century Gothic" pitchFamily="34" charset="0"/>
            </a:endParaRPr>
          </a:p>
          <a:p>
            <a:r>
              <a:rPr lang="en-IE" sz="2800" b="1" dirty="0">
                <a:latin typeface="Century Gothic" pitchFamily="34" charset="0"/>
              </a:rPr>
              <a:t>Dataset Specification Management Process </a:t>
            </a:r>
          </a:p>
          <a:p>
            <a:r>
              <a:rPr lang="en-IE" sz="1600" dirty="0" smtClean="0">
                <a:hlinkClick r:id="rId2"/>
              </a:rPr>
              <a:t>Helen.lambert@hse.ie</a:t>
            </a:r>
            <a:r>
              <a:rPr lang="en-IE" sz="1600" dirty="0" smtClean="0"/>
              <a:t>                                                                                  Compliance</a:t>
            </a:r>
            <a:r>
              <a:rPr lang="en-IE" sz="1600" dirty="0"/>
              <a:t>, Assurance &amp; Information Governance Lead</a:t>
            </a:r>
          </a:p>
          <a:p>
            <a:r>
              <a:rPr lang="en-IE" sz="1600" dirty="0"/>
              <a:t>Enterprise Architecture, OoCIO</a:t>
            </a:r>
          </a:p>
          <a:p>
            <a:endParaRPr lang="en-IE" sz="2400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371703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01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      </a:t>
            </a:r>
            <a:r>
              <a:rPr lang="en-IE" b="1" dirty="0" smtClean="0"/>
              <a:t>Decomposed Dataset </a:t>
            </a:r>
            <a:br>
              <a:rPr lang="en-IE" b="1" dirty="0" smtClean="0"/>
            </a:br>
            <a:r>
              <a:rPr lang="en-IE" b="1" dirty="0" smtClean="0"/>
              <a:t>             with SNOMED codes</a:t>
            </a:r>
            <a:endParaRPr lang="en-IE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64020"/>
          <a:ext cx="8229600" cy="3198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8142"/>
                <a:gridCol w="2456411"/>
                <a:gridCol w="4015047"/>
              </a:tblGrid>
              <a:tr h="69203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Clinical (this is what was in original documents)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SNOMED Code (red are new)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Synonym (this is what  a front enduser would see)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40212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INEWS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651000220108 |Irish National Early Warning System (procedure)|</a:t>
                      </a:r>
                      <a:endParaRPr lang="en-I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INEWS(Irish National Early Warning System)</a:t>
                      </a:r>
                      <a:endParaRPr lang="en-I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79490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National Early warning score 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741000220101 |Irish National Early Warning System Score (assessment scale)|</a:t>
                      </a:r>
                      <a:endParaRPr lang="en-I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INEWS (Irish National Early Warning) System Score</a:t>
                      </a:r>
                      <a:endParaRPr lang="en-I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30925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Minimum Observation 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641000220106 |Monitoring of INEWS physiological observations-respiratory rate oxygen saturation the fraction of inspired oxygen heart rate blood pressure alert confusion voice pain unresponsive scale temperature (regime/therapy)|</a:t>
                      </a:r>
                      <a:endParaRPr lang="en-I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u="none" strike="noStrike" dirty="0">
                          <a:effectLst/>
                        </a:rPr>
                        <a:t>Monitoring of INEWS physiological observations-respiratory rate, SpO2, FiO2, HR, BP, ACVPU, temperature</a:t>
                      </a:r>
                      <a:endParaRPr lang="en-IE" sz="900" b="0" i="0" u="none" strike="noStrike" dirty="0">
                        <a:solidFill>
                          <a:srgbClr val="FF0000"/>
                        </a:solidFill>
                        <a:effectLst/>
                        <a:latin typeface="Helvetica"/>
                      </a:endParaRPr>
                    </a:p>
                  </a:txBody>
                  <a:tcPr marL="9352" marR="9352" marT="935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5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      </a:t>
            </a:r>
            <a:r>
              <a:rPr lang="en-IE" b="1" dirty="0" smtClean="0"/>
              <a:t>Published content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1100"/>
            <a:ext cx="7344816" cy="498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3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27A6-66BA-4780-8D11-85466C1437E6}" type="slidenum">
              <a:rPr lang="en-GB" altLang="en-US" smtClean="0"/>
              <a:pPr/>
              <a:t>12</a:t>
            </a:fld>
            <a:endParaRPr lang="en-GB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04664"/>
            <a:ext cx="6471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smtClean="0">
                <a:solidFill>
                  <a:srgbClr val="FF0000"/>
                </a:solidFill>
              </a:rPr>
              <a:t>MECC</a:t>
            </a:r>
            <a:r>
              <a:rPr lang="en-IE" sz="3200" b="1" dirty="0" smtClean="0"/>
              <a:t> – process more practiced</a:t>
            </a:r>
            <a:endParaRPr lang="en-I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268760"/>
            <a:ext cx="3898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Step </a:t>
            </a:r>
            <a:r>
              <a:rPr lang="en-IE" b="1" dirty="0" smtClean="0"/>
              <a:t>1</a:t>
            </a:r>
          </a:p>
          <a:p>
            <a:r>
              <a:rPr lang="en-IE" sz="1400" dirty="0" smtClean="0"/>
              <a:t>Spoke with Maria and we completed the DSMP Form</a:t>
            </a:r>
          </a:p>
          <a:p>
            <a:endParaRPr lang="en-IE" sz="1400" dirty="0"/>
          </a:p>
          <a:p>
            <a:r>
              <a:rPr lang="en-IE" b="1" dirty="0" smtClean="0"/>
              <a:t>Step 2</a:t>
            </a:r>
          </a:p>
          <a:p>
            <a:r>
              <a:rPr lang="en-IE" sz="1400" dirty="0" smtClean="0"/>
              <a:t>Contacted the SME’s to set up the con call</a:t>
            </a:r>
          </a:p>
          <a:p>
            <a:r>
              <a:rPr lang="en-IE" sz="1400" dirty="0" smtClean="0"/>
              <a:t>Sent out the completed DSMP form &amp; info about the MECC dataset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b="1" dirty="0"/>
              <a:t>Step </a:t>
            </a:r>
            <a:r>
              <a:rPr lang="en-IE" b="1" dirty="0" smtClean="0"/>
              <a:t>3</a:t>
            </a:r>
            <a:endParaRPr lang="en-IE" b="1" dirty="0"/>
          </a:p>
          <a:p>
            <a:r>
              <a:rPr lang="en-IE" sz="1400" dirty="0" smtClean="0"/>
              <a:t>Had the SME call,  Maria talked the SME’s through the MECC dataset</a:t>
            </a:r>
          </a:p>
          <a:p>
            <a:r>
              <a:rPr lang="en-IE" sz="1400" dirty="0" smtClean="0"/>
              <a:t>SME’s asked questions</a:t>
            </a:r>
          </a:p>
          <a:p>
            <a:r>
              <a:rPr lang="en-IE" sz="1400" dirty="0" smtClean="0"/>
              <a:t>SNOMED SME agreed to work with the MECC team …..</a:t>
            </a:r>
            <a:endParaRPr lang="en-IE" sz="1400" dirty="0"/>
          </a:p>
        </p:txBody>
      </p:sp>
      <p:sp>
        <p:nvSpPr>
          <p:cNvPr id="8" name="Right Arrow 7"/>
          <p:cNvSpPr/>
          <p:nvPr/>
        </p:nvSpPr>
        <p:spPr>
          <a:xfrm rot="1161731">
            <a:off x="5681881" y="3119898"/>
            <a:ext cx="7759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99" y="1268760"/>
            <a:ext cx="4310709" cy="490138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9760894">
            <a:off x="4048825" y="1600159"/>
            <a:ext cx="8489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7" y="3140968"/>
            <a:ext cx="1368152" cy="757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17" y="3519677"/>
            <a:ext cx="618606" cy="889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4030543"/>
            <a:ext cx="1378022" cy="60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              MECC Information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538288"/>
            <a:ext cx="74771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6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7646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45" y="476672"/>
            <a:ext cx="410185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7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264696" cy="453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1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How to transform this into a format for digital use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416824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819150"/>
            <a:ext cx="62769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Parent Child relationships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8" y="1924050"/>
            <a:ext cx="7311773" cy="419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8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Decomposed dataset with SNOMED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140507"/>
              </p:ext>
            </p:extLst>
          </p:nvPr>
        </p:nvGraphicFramePr>
        <p:xfrm>
          <a:off x="323528" y="1484782"/>
          <a:ext cx="8496944" cy="496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7193"/>
                <a:gridCol w="1217193"/>
                <a:gridCol w="3504447"/>
                <a:gridCol w="2558111"/>
              </a:tblGrid>
              <a:tr h="279132"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Risk Factors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 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Fully </a:t>
                      </a:r>
                      <a:r>
                        <a:rPr lang="en-IE" sz="1400" u="none" strike="noStrike" dirty="0" err="1">
                          <a:effectLst/>
                        </a:rPr>
                        <a:t>Specifiied</a:t>
                      </a:r>
                      <a:r>
                        <a:rPr lang="en-IE" sz="1400" u="none" strike="noStrike" dirty="0">
                          <a:effectLst/>
                        </a:rPr>
                        <a:t> Name</a:t>
                      </a:r>
                      <a:endParaRPr lang="en-IE" sz="14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u="none" strike="noStrike" dirty="0">
                          <a:effectLst/>
                        </a:rPr>
                        <a:t>Synonym, </a:t>
                      </a:r>
                      <a:r>
                        <a:rPr lang="en-IE" sz="1400" u="none" strike="noStrike" dirty="0" err="1">
                          <a:effectLst/>
                        </a:rPr>
                        <a:t>Endusers</a:t>
                      </a:r>
                      <a:r>
                        <a:rPr lang="en-IE" sz="1400" u="none" strike="noStrike" dirty="0">
                          <a:effectLst/>
                        </a:rPr>
                        <a:t> view</a:t>
                      </a:r>
                      <a:endParaRPr lang="en-IE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398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Smoking status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Smoking status (radio button option) ·               </a:t>
                      </a:r>
                      <a:br>
                        <a:rPr lang="en-IE" sz="900" u="none" strike="noStrike">
                          <a:effectLst/>
                        </a:rPr>
                      </a:br>
                      <a:r>
                        <a:rPr lang="en-IE" sz="900" u="none" strike="noStrike">
                          <a:effectLst/>
                        </a:rPr>
                        <a:t>GPs collect no of cigarettes per day and group later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u="none" strike="noStrike" dirty="0">
                          <a:effectLst/>
                        </a:rPr>
                        <a:t>66562002 |Cigarette smoking tobacco (substance)|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Cigarette smoking tobacco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132"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u="none" strike="noStrike">
                          <a:effectLst/>
                        </a:rPr>
                        <a:t>8517006 |Ex-smoker (finding)|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Ex smoker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132"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u="none" strike="noStrike">
                          <a:effectLst/>
                        </a:rPr>
                        <a:t>134406006 |Smoking reduced (finding)|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Smoking reduced 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132"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u="none" strike="noStrike" dirty="0">
                          <a:effectLst/>
                        </a:rPr>
                        <a:t>84498003 |Pipe smoking tobacco (substance)|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Pipe smoking tobacco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132"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u="none" strike="noStrike">
                          <a:effectLst/>
                        </a:rPr>
                        <a:t>26663004 |Cigar smoking tobacco (substance)|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Cigar smoking tobacco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132"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u="none" strike="noStrike">
                          <a:effectLst/>
                        </a:rPr>
                        <a:t>394872000 |Ready to stop smoking (finding)|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Ready to stop smoking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132"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u="none" strike="noStrike">
                          <a:effectLst/>
                        </a:rPr>
                        <a:t>160617001 |Stopped smoking (finding)|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Stopped smoking 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8265"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Smoking intervention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   Brief intervention (drop down menu)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u="none" strike="noStrike">
                          <a:effectLst/>
                        </a:rPr>
                        <a:t>771155005 |Brief intervention for smoking cessation (procedure)     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Brief intervention for smoking cessation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8265"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u="none" strike="noStrike">
                          <a:effectLst/>
                        </a:rPr>
                        <a:t> | 770729006 |Referral for brief intervention for smoking cessation (procedure)    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Referral for brief intervention for smoking cessation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132"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u="none" strike="noStrike">
                          <a:effectLst/>
                        </a:rPr>
                        <a:t>|719591006 |Varenicline therapy (procedure)|   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>
                          <a:effectLst/>
                        </a:rPr>
                        <a:t>Varenicline therapy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132"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900" u="none" strike="noStrike">
                          <a:effectLst/>
                        </a:rPr>
                        <a:t> 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00" u="none" strike="noStrike">
                          <a:effectLst/>
                        </a:rPr>
                        <a:t>313396002 |Nicotine replacement therapy (situation)|     </a:t>
                      </a:r>
                      <a:endParaRPr lang="en-I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u="none" strike="noStrike" dirty="0">
                          <a:effectLst/>
                        </a:rPr>
                        <a:t>Nicotine replacement therapy 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9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1"/>
            <a:ext cx="7672647" cy="4577680"/>
          </a:xfrm>
        </p:spPr>
        <p:txBody>
          <a:bodyPr/>
          <a:lstStyle/>
          <a:p>
            <a:pPr marL="0" indent="0" algn="ctr">
              <a:buNone/>
            </a:pPr>
            <a:r>
              <a:rPr lang="en-I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 </a:t>
            </a:r>
          </a:p>
          <a:p>
            <a:pPr marL="0" indent="0" algn="ctr">
              <a:buNone/>
            </a:pP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Dataset Specification Management 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lvl="1"/>
            <a:r>
              <a:rPr lang="en-IE" sz="1600" dirty="0" smtClean="0"/>
              <a:t>Standardised</a:t>
            </a:r>
            <a:endParaRPr lang="en-IE" sz="1600" dirty="0"/>
          </a:p>
          <a:p>
            <a:pPr lvl="1"/>
            <a:r>
              <a:rPr lang="en-IE" sz="1600" dirty="0"/>
              <a:t>Q</a:t>
            </a:r>
            <a:r>
              <a:rPr lang="en-IE" sz="1600" dirty="0" smtClean="0"/>
              <a:t>uality </a:t>
            </a:r>
            <a:r>
              <a:rPr lang="en-IE" sz="1600" dirty="0"/>
              <a:t>assurance </a:t>
            </a:r>
            <a:endParaRPr lang="en-IE" sz="1600" dirty="0" smtClean="0"/>
          </a:p>
          <a:p>
            <a:pPr lvl="1"/>
            <a:r>
              <a:rPr lang="en-IE" sz="1600" dirty="0"/>
              <a:t>E</a:t>
            </a:r>
            <a:r>
              <a:rPr lang="en-IE" sz="1600" dirty="0" smtClean="0"/>
              <a:t>arly </a:t>
            </a:r>
            <a:r>
              <a:rPr lang="en-IE" sz="1600" dirty="0"/>
              <a:t>input from downstream functions </a:t>
            </a:r>
            <a:endParaRPr lang="en-IE" sz="1600" dirty="0" smtClean="0"/>
          </a:p>
          <a:p>
            <a:pPr lvl="1"/>
            <a:r>
              <a:rPr lang="en-IE" sz="1600" dirty="0" smtClean="0"/>
              <a:t>Reduction </a:t>
            </a:r>
            <a:r>
              <a:rPr lang="en-IE" sz="1600" dirty="0"/>
              <a:t>in </a:t>
            </a:r>
            <a:r>
              <a:rPr lang="en-IE" sz="1600" dirty="0" smtClean="0"/>
              <a:t>re-work</a:t>
            </a:r>
            <a:endParaRPr lang="en-IE" sz="1600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E5B6-4BEF-4547-B83C-B4B6EF3B209A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Dataset Specification Management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149080"/>
            <a:ext cx="1152128" cy="5750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4753716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IE" b="1" dirty="0"/>
              <a:t>Islands of information</a:t>
            </a:r>
            <a:endParaRPr lang="en-IE" sz="1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628" y="4220909"/>
            <a:ext cx="672262" cy="5032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6322" y="4703448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/>
              <a:t>Apples &amp; Oranges 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941" y="4232042"/>
            <a:ext cx="792088" cy="5216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15716" y="4724123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/>
              <a:t>Compliance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555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27A6-66BA-4780-8D11-85466C1437E6}" type="slidenum">
              <a:rPr lang="en-GB" altLang="en-US" smtClean="0"/>
              <a:pPr/>
              <a:t>20</a:t>
            </a:fld>
            <a:endParaRPr lang="en-GB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04664"/>
            <a:ext cx="4217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smtClean="0">
                <a:solidFill>
                  <a:srgbClr val="FF0000"/>
                </a:solidFill>
              </a:rPr>
              <a:t>COVID</a:t>
            </a:r>
            <a:r>
              <a:rPr lang="en-IE" sz="3200" b="1" dirty="0" smtClean="0"/>
              <a:t> – emergency </a:t>
            </a:r>
            <a:endParaRPr lang="en-I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268760"/>
            <a:ext cx="40324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Step </a:t>
            </a:r>
            <a:r>
              <a:rPr lang="en-IE" b="1" dirty="0" smtClean="0"/>
              <a:t>1</a:t>
            </a:r>
          </a:p>
          <a:p>
            <a:r>
              <a:rPr lang="en-IE" sz="1400" dirty="0" smtClean="0"/>
              <a:t>Theresa called an emergency SNOME </a:t>
            </a:r>
            <a:r>
              <a:rPr lang="en-IE" sz="1400" dirty="0" err="1" smtClean="0"/>
              <a:t>Gov</a:t>
            </a:r>
            <a:r>
              <a:rPr lang="en-IE" sz="1400" dirty="0" smtClean="0"/>
              <a:t> Board meeting to approve this dataset on Wed 16</a:t>
            </a:r>
            <a:r>
              <a:rPr lang="en-IE" sz="1400" baseline="30000" dirty="0" smtClean="0"/>
              <a:t>th</a:t>
            </a:r>
            <a:r>
              <a:rPr lang="en-IE" sz="1400" dirty="0" smtClean="0"/>
              <a:t> April 2020 and completed the DSMP form</a:t>
            </a:r>
            <a:endParaRPr lang="en-IE" sz="1400" dirty="0"/>
          </a:p>
          <a:p>
            <a:endParaRPr lang="en-IE" b="1" dirty="0" smtClean="0"/>
          </a:p>
          <a:p>
            <a:r>
              <a:rPr lang="en-IE" b="1" dirty="0" smtClean="0"/>
              <a:t>Step 2</a:t>
            </a:r>
          </a:p>
          <a:p>
            <a:r>
              <a:rPr lang="en-IE" sz="1400" dirty="0" smtClean="0"/>
              <a:t>Contacted the SME’s  on Wed afternoon to set up the con call for 6.30pm on </a:t>
            </a:r>
            <a:r>
              <a:rPr lang="en-IE" sz="1400" dirty="0" err="1" smtClean="0"/>
              <a:t>Thur</a:t>
            </a:r>
            <a:endParaRPr lang="en-IE" sz="1400" dirty="0" smtClean="0"/>
          </a:p>
          <a:p>
            <a:r>
              <a:rPr lang="en-IE" sz="1400" dirty="0" smtClean="0"/>
              <a:t>Sent out the completed DSMP form &amp; info about the COVID dataset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r>
              <a:rPr lang="en-IE" b="1" dirty="0" smtClean="0"/>
              <a:t>Step 3</a:t>
            </a:r>
            <a:endParaRPr lang="en-IE" b="1" dirty="0"/>
          </a:p>
          <a:p>
            <a:r>
              <a:rPr lang="en-IE" sz="1400" dirty="0" smtClean="0"/>
              <a:t>Had the SME call,  Theresa talked the SME’s through the COVID dataset</a:t>
            </a:r>
          </a:p>
          <a:p>
            <a:r>
              <a:rPr lang="en-IE" sz="1400" dirty="0" smtClean="0"/>
              <a:t>SME’s asked questions …..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485" y="188640"/>
            <a:ext cx="1326795" cy="871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2" y="1203258"/>
            <a:ext cx="4191968" cy="467401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9760894">
            <a:off x="4048825" y="1600159"/>
            <a:ext cx="8489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268" y="3602999"/>
            <a:ext cx="1025342" cy="15130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836" y="3892819"/>
            <a:ext cx="647411" cy="10389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rot="1161731">
            <a:off x="5773139" y="3605653"/>
            <a:ext cx="7759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49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        </a:t>
            </a:r>
            <a:r>
              <a:rPr lang="en-IE" b="1" dirty="0" smtClean="0"/>
              <a:t>COVID-19 Dataset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 Early April </a:t>
            </a:r>
            <a:r>
              <a:rPr lang="en-IE" dirty="0" err="1" smtClean="0"/>
              <a:t>Conf</a:t>
            </a:r>
            <a:r>
              <a:rPr lang="en-IE" dirty="0" smtClean="0"/>
              <a:t> call with Member Forum representatives </a:t>
            </a:r>
          </a:p>
          <a:p>
            <a:r>
              <a:rPr lang="en-IE" dirty="0" smtClean="0"/>
              <a:t>Discussion on COVID and the relevant data being collected</a:t>
            </a:r>
          </a:p>
          <a:p>
            <a:r>
              <a:rPr lang="en-IE" dirty="0" smtClean="0"/>
              <a:t>Different approaches, collaboration was commenced and within 2 weeks a amalgamated dataset was made available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85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             COVID-19 </a:t>
            </a:r>
            <a:r>
              <a:rPr lang="en-IE" b="1" dirty="0"/>
              <a:t>Dataset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This document has been produced in direct response to the COVID-19 pandemic. </a:t>
            </a:r>
            <a:r>
              <a:rPr lang="en-AU" dirty="0"/>
              <a:t>The dataset specification is designed to ensure that all patient assessments for COVID-19 are consistently and completely recorded to enable properly informed health service response, tracing, tracking, surveillance and analytics</a:t>
            </a:r>
            <a:r>
              <a:rPr lang="en-NZ" dirty="0"/>
              <a:t>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82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              COVID-19 </a:t>
            </a:r>
            <a:r>
              <a:rPr lang="en-IE" b="1" dirty="0"/>
              <a:t>Dataset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 smtClean="0"/>
              <a:t>In Ireland</a:t>
            </a:r>
          </a:p>
          <a:p>
            <a:r>
              <a:rPr lang="en-IE" dirty="0" smtClean="0"/>
              <a:t>COVID Tracker, </a:t>
            </a:r>
            <a:r>
              <a:rPr lang="en-IE" dirty="0" err="1" smtClean="0"/>
              <a:t>Healthlink</a:t>
            </a:r>
            <a:r>
              <a:rPr lang="en-IE" dirty="0" smtClean="0"/>
              <a:t>, </a:t>
            </a:r>
            <a:r>
              <a:rPr lang="en-IE" dirty="0" err="1" smtClean="0"/>
              <a:t>Swiftqueue</a:t>
            </a:r>
            <a:endParaRPr lang="en-IE" dirty="0" smtClean="0"/>
          </a:p>
          <a:p>
            <a:r>
              <a:rPr lang="en-IE" dirty="0" smtClean="0"/>
              <a:t>Variations of data being collected and recorded</a:t>
            </a:r>
          </a:p>
          <a:p>
            <a:r>
              <a:rPr lang="en-IE" dirty="0" smtClean="0"/>
              <a:t>Standardising the data and understanding how to transmit this data, to be available consistently, was required</a:t>
            </a:r>
          </a:p>
        </p:txBody>
      </p:sp>
    </p:spTree>
    <p:extLst>
      <p:ext uri="{BB962C8B-B14F-4D97-AF65-F5344CB8AC3E}">
        <p14:creationId xmlns:p14="http://schemas.microsoft.com/office/powerpoint/2010/main" val="18707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            COVID-19 </a:t>
            </a:r>
            <a:r>
              <a:rPr lang="en-IE" b="1" dirty="0"/>
              <a:t>Dataset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71575"/>
            <a:ext cx="6984776" cy="494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7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423"/>
            <a:ext cx="8136904" cy="59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5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               COVID-19 </a:t>
            </a:r>
            <a:r>
              <a:rPr lang="en-IE" b="1" dirty="0"/>
              <a:t>Dataset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743074"/>
            <a:ext cx="7708110" cy="426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3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      Process following development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SNOMED Governance Board</a:t>
            </a:r>
          </a:p>
          <a:p>
            <a:r>
              <a:rPr lang="en-IE" dirty="0" smtClean="0"/>
              <a:t>Dataset Specification </a:t>
            </a:r>
            <a:r>
              <a:rPr lang="en-IE" smtClean="0"/>
              <a:t>Management Process</a:t>
            </a:r>
          </a:p>
          <a:p>
            <a:r>
              <a:rPr lang="en-IE" smtClean="0"/>
              <a:t>HSE </a:t>
            </a:r>
            <a:r>
              <a:rPr lang="en-IE" dirty="0" smtClean="0">
                <a:hlinkClick r:id="rId2"/>
              </a:rPr>
              <a:t>website</a:t>
            </a:r>
            <a:endParaRPr lang="en-IE" dirty="0" smtClean="0"/>
          </a:p>
          <a:p>
            <a:r>
              <a:rPr lang="en-IE" dirty="0" smtClean="0"/>
              <a:t>For use in COVID Tracker, </a:t>
            </a:r>
            <a:r>
              <a:rPr lang="en-IE" dirty="0" err="1" smtClean="0"/>
              <a:t>Healthlink</a:t>
            </a:r>
            <a:r>
              <a:rPr lang="en-IE" dirty="0" smtClean="0"/>
              <a:t> and </a:t>
            </a:r>
            <a:r>
              <a:rPr lang="en-IE" dirty="0" err="1" smtClean="0"/>
              <a:t>Swiftqueue</a:t>
            </a: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27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27A6-66BA-4780-8D11-85466C1437E6}" type="slidenum">
              <a:rPr lang="en-GB" altLang="en-US" smtClean="0"/>
              <a:pPr/>
              <a:t>28</a:t>
            </a:fld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82986"/>
            <a:ext cx="5565002" cy="2914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4797152"/>
            <a:ext cx="4844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hlinkClick r:id="rId3"/>
              </a:rPr>
              <a:t>Helen.lambert@hse.ie</a:t>
            </a:r>
            <a:r>
              <a:rPr lang="en-IE" dirty="0" smtClean="0"/>
              <a:t>                    Compliance</a:t>
            </a:r>
            <a:r>
              <a:rPr lang="en-IE" dirty="0"/>
              <a:t>, Assurance &amp; </a:t>
            </a:r>
            <a:r>
              <a:rPr lang="en-IE" dirty="0" smtClean="0"/>
              <a:t>Information Governance </a:t>
            </a:r>
            <a:r>
              <a:rPr lang="en-IE" dirty="0"/>
              <a:t>Lead</a:t>
            </a:r>
          </a:p>
          <a:p>
            <a:r>
              <a:rPr lang="en-IE" dirty="0"/>
              <a:t>Enterprise </a:t>
            </a:r>
            <a:r>
              <a:rPr lang="en-IE" dirty="0" smtClean="0"/>
              <a:t>Architecture, OoCIO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24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0652877"/>
              </p:ext>
            </p:extLst>
          </p:nvPr>
        </p:nvGraphicFramePr>
        <p:xfrm>
          <a:off x="1647008" y="20536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1679914" y="4797152"/>
            <a:ext cx="5904656" cy="673051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Compliance &amp; Audit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419" y="3573016"/>
            <a:ext cx="736355" cy="7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9841" y="4452011"/>
            <a:ext cx="793557" cy="76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8634" y="1980879"/>
            <a:ext cx="22611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Step </a:t>
            </a:r>
            <a:r>
              <a:rPr lang="en-IE" b="1" dirty="0" smtClean="0"/>
              <a:t>1</a:t>
            </a:r>
          </a:p>
          <a:p>
            <a:r>
              <a:rPr lang="en-IE" sz="1400" dirty="0" smtClean="0"/>
              <a:t>Contact </a:t>
            </a:r>
            <a:r>
              <a:rPr lang="en-IE" sz="1400" dirty="0" smtClean="0"/>
              <a:t>Helen.lambert@hse.ie</a:t>
            </a:r>
            <a:r>
              <a:rPr lang="en-IE" sz="1400" dirty="0" smtClean="0"/>
              <a:t> </a:t>
            </a:r>
            <a:r>
              <a:rPr lang="en-IE" sz="1400" dirty="0" smtClean="0"/>
              <a:t>and </a:t>
            </a:r>
            <a:r>
              <a:rPr lang="en-IE" sz="1400" dirty="0" smtClean="0"/>
              <a:t>she will assist you</a:t>
            </a:r>
            <a:r>
              <a:rPr lang="en-IE" sz="1400" dirty="0" smtClean="0"/>
              <a:t> </a:t>
            </a:r>
            <a:r>
              <a:rPr lang="en-IE" sz="1400" dirty="0" smtClean="0"/>
              <a:t>fill out the DSMP Form</a:t>
            </a:r>
            <a:endParaRPr lang="en-IE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65448" y="5188107"/>
            <a:ext cx="2431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Step </a:t>
            </a:r>
            <a:r>
              <a:rPr lang="en-IE" b="1" dirty="0" smtClean="0"/>
              <a:t>2</a:t>
            </a:r>
          </a:p>
          <a:p>
            <a:r>
              <a:rPr lang="en-IE" sz="1400" dirty="0" smtClean="0"/>
              <a:t>I organise the SME Con Call and send info about your dataset spec to al the SME’s</a:t>
            </a:r>
            <a:endParaRPr lang="en-IE" sz="1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84274" y="2345564"/>
            <a:ext cx="852061" cy="86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59532" y="1529893"/>
            <a:ext cx="37436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Step </a:t>
            </a:r>
            <a:r>
              <a:rPr lang="en-IE" b="1" dirty="0" smtClean="0"/>
              <a:t>3</a:t>
            </a:r>
          </a:p>
          <a:p>
            <a:r>
              <a:rPr lang="en-IE" sz="1400" dirty="0" smtClean="0"/>
              <a:t>You talk all the SME’s through your dataset. </a:t>
            </a:r>
          </a:p>
          <a:p>
            <a:r>
              <a:rPr lang="en-IE" sz="1400" dirty="0" smtClean="0"/>
              <a:t>They agree to work with you if needed</a:t>
            </a:r>
            <a:endParaRPr lang="en-IE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06465" y="2622404"/>
            <a:ext cx="860873" cy="73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19118" y="2345564"/>
            <a:ext cx="23054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Step </a:t>
            </a:r>
            <a:r>
              <a:rPr lang="en-IE" b="1" dirty="0" smtClean="0"/>
              <a:t>4</a:t>
            </a:r>
            <a:endParaRPr lang="en-IE" b="1" dirty="0"/>
          </a:p>
          <a:p>
            <a:r>
              <a:rPr lang="en-IE" sz="1400" dirty="0" smtClean="0"/>
              <a:t>SME’s work with you on your dataset</a:t>
            </a:r>
            <a:endParaRPr lang="en-IE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05545" y="4180465"/>
            <a:ext cx="622141" cy="61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467247" y="4735722"/>
            <a:ext cx="1520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Step </a:t>
            </a:r>
            <a:r>
              <a:rPr lang="en-IE" dirty="0" smtClean="0"/>
              <a:t>5</a:t>
            </a:r>
          </a:p>
          <a:p>
            <a:r>
              <a:rPr lang="en-IE" sz="1400" dirty="0" smtClean="0"/>
              <a:t>Dataset finished.</a:t>
            </a:r>
          </a:p>
          <a:p>
            <a:r>
              <a:rPr lang="en-IE" sz="1400" dirty="0" smtClean="0"/>
              <a:t>Your governance group approve it.</a:t>
            </a:r>
            <a:endParaRPr lang="en-IE" sz="1400" dirty="0"/>
          </a:p>
        </p:txBody>
      </p:sp>
      <p:sp>
        <p:nvSpPr>
          <p:cNvPr id="2" name="Rectangle 1"/>
          <p:cNvSpPr/>
          <p:nvPr/>
        </p:nvSpPr>
        <p:spPr>
          <a:xfrm>
            <a:off x="1455774" y="424275"/>
            <a:ext cx="628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the DSMP works … Step by Step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DSMP Datasets</a:t>
            </a:r>
            <a:endParaRPr lang="en-I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E5B6-4BEF-4547-B83C-B4B6EF3B209A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62857"/>
              </p:ext>
            </p:extLst>
          </p:nvPr>
        </p:nvGraphicFramePr>
        <p:xfrm>
          <a:off x="457200" y="1268761"/>
          <a:ext cx="8229600" cy="4414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024">
                  <a:extLst>
                    <a:ext uri="{9D8B030D-6E8A-4147-A177-3AD203B41FA5}">
                      <a16:colId xmlns:a16="http://schemas.microsoft.com/office/drawing/2014/main" xmlns="" val="3040184071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xmlns="" val="2530456457"/>
                    </a:ext>
                  </a:extLst>
                </a:gridCol>
                <a:gridCol w="3974592">
                  <a:extLst>
                    <a:ext uri="{9D8B030D-6E8A-4147-A177-3AD203B41FA5}">
                      <a16:colId xmlns:a16="http://schemas.microsoft.com/office/drawing/2014/main" xmlns="" val="3314584814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xmlns="" val="757824267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xmlns="" val="1810743022"/>
                    </a:ext>
                  </a:extLst>
                </a:gridCol>
              </a:tblGrid>
              <a:tr h="50405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2000" dirty="0">
                          <a:effectLst/>
                        </a:rPr>
                        <a:t>DSMP - Progressing Datasets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2057933"/>
                  </a:ext>
                </a:extLst>
              </a:tr>
              <a:tr h="496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DSMP No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Initial Contact Date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Dataset Spec Name 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Data Requestor / Contact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Concall Date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2160015"/>
                  </a:ext>
                </a:extLst>
              </a:tr>
              <a:tr h="420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Pilot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07/05/2019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NEWS Chart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Miriam Bell / Avilene Casey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10/05/2019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9076178"/>
                  </a:ext>
                </a:extLst>
              </a:tr>
              <a:tr h="420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000001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28/08/2019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National Standard on information requirements for a National Electronic Patient Summary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Kevin O’Carroll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10/09/2019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extLst>
                  <a:ext uri="{0D108BD9-81ED-4DB2-BD59-A6C34878D82A}">
                    <a16:rowId xmlns:a16="http://schemas.microsoft.com/office/drawing/2014/main" xmlns="" val="1549218157"/>
                  </a:ext>
                </a:extLst>
              </a:tr>
              <a:tr h="210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000002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20/09/2019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Gynae Healthlink Discharge Summary Data Set MN-CMS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Deirdre O'Regan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22/11/2019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extLst>
                  <a:ext uri="{0D108BD9-81ED-4DB2-BD59-A6C34878D82A}">
                    <a16:rowId xmlns:a16="http://schemas.microsoft.com/office/drawing/2014/main" xmlns="" val="2625752043"/>
                  </a:ext>
                </a:extLst>
              </a:tr>
              <a:tr h="299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000003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18/11/2019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MECC Dataset (Making Every Contact Count)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Dr. Maria O' Brien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13/12/2019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6777506"/>
                  </a:ext>
                </a:extLst>
              </a:tr>
              <a:tr h="379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000004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13/12/2019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Community Health Schemes Medicine Open Data Project (CHSMODP)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Ivan McConkey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10/01/2020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extLst>
                  <a:ext uri="{0D108BD9-81ED-4DB2-BD59-A6C34878D82A}">
                    <a16:rowId xmlns:a16="http://schemas.microsoft.com/office/drawing/2014/main" xmlns="" val="2366562007"/>
                  </a:ext>
                </a:extLst>
              </a:tr>
              <a:tr h="273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000005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10/02/2020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eServices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Louise Cooney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14/02/2020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extLst>
                  <a:ext uri="{0D108BD9-81ED-4DB2-BD59-A6C34878D82A}">
                    <a16:rowId xmlns:a16="http://schemas.microsoft.com/office/drawing/2014/main" xmlns="" val="514598216"/>
                  </a:ext>
                </a:extLst>
              </a:tr>
              <a:tr h="379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000006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08/11/2019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National Safeguarding Dataset (NSD)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Marguerite Clancy / Don Munro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13/03/2020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extLst>
                  <a:ext uri="{0D108BD9-81ED-4DB2-BD59-A6C34878D82A}">
                    <a16:rowId xmlns:a16="http://schemas.microsoft.com/office/drawing/2014/main" xmlns="" val="403788909"/>
                  </a:ext>
                </a:extLst>
              </a:tr>
              <a:tr h="304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000007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16/04/2020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COVID 19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Theresa Barry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effectLst/>
                        </a:rPr>
                        <a:t>17/04/2020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3780255"/>
                  </a:ext>
                </a:extLst>
              </a:tr>
              <a:tr h="210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000008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20/05/2020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SSW ePatient Flow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Noreen Galvin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12/06/2020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extLst>
                  <a:ext uri="{0D108BD9-81ED-4DB2-BD59-A6C34878D82A}">
                    <a16:rowId xmlns:a16="http://schemas.microsoft.com/office/drawing/2014/main" xmlns="" val="1735435737"/>
                  </a:ext>
                </a:extLst>
              </a:tr>
              <a:tr h="515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000009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>
                          <a:effectLst/>
                        </a:rPr>
                        <a:t>11/03/2020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000" kern="1200" dirty="0">
                          <a:effectLst/>
                        </a:rPr>
                        <a:t>Quality Care Metrics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000" kern="1200" dirty="0">
                          <a:effectLst/>
                        </a:rPr>
                        <a:t>Michelle Donnelly,  Deirdre Keown, Michelle Quinne - boss Anne Gallen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dirty="0">
                          <a:solidFill>
                            <a:srgbClr val="FF0000"/>
                          </a:solidFill>
                          <a:effectLst/>
                        </a:rPr>
                        <a:t>10/07/2020</a:t>
                      </a:r>
                      <a:endParaRPr lang="en-IE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7" marR="4877" marT="4877" marB="0"/>
                </a:tc>
                <a:extLst>
                  <a:ext uri="{0D108BD9-81ED-4DB2-BD59-A6C34878D82A}">
                    <a16:rowId xmlns:a16="http://schemas.microsoft.com/office/drawing/2014/main" xmlns="" val="332118676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27A6-66BA-4780-8D11-85466C1437E6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4392488" cy="501294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664" y="404664"/>
            <a:ext cx="4075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smtClean="0"/>
              <a:t>DSMP Form Sample</a:t>
            </a:r>
            <a:endParaRPr lang="en-I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C27A6-66BA-4780-8D11-85466C1437E6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4131641" cy="4929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404664"/>
            <a:ext cx="6128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b="1" dirty="0" smtClean="0">
                <a:solidFill>
                  <a:srgbClr val="FF0000"/>
                </a:solidFill>
              </a:rPr>
              <a:t>INEWS</a:t>
            </a:r>
            <a:r>
              <a:rPr lang="en-IE" sz="3200" b="1" dirty="0" smtClean="0"/>
              <a:t> – our first dataset spec</a:t>
            </a:r>
            <a:endParaRPr lang="en-I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268760"/>
            <a:ext cx="3898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Step </a:t>
            </a:r>
            <a:r>
              <a:rPr lang="en-IE" b="1" dirty="0" smtClean="0"/>
              <a:t>1</a:t>
            </a:r>
          </a:p>
          <a:p>
            <a:r>
              <a:rPr lang="en-IE" sz="1400" dirty="0" smtClean="0"/>
              <a:t>Spoke with Avilene &amp; Miriam  and we completed the DSMP Form</a:t>
            </a:r>
          </a:p>
          <a:p>
            <a:endParaRPr lang="en-IE" sz="1400" dirty="0"/>
          </a:p>
          <a:p>
            <a:r>
              <a:rPr lang="en-IE" b="1" dirty="0" smtClean="0"/>
              <a:t>Step 2</a:t>
            </a:r>
          </a:p>
          <a:p>
            <a:r>
              <a:rPr lang="en-IE" sz="1400" dirty="0" smtClean="0"/>
              <a:t>Contacted the SME’s to set up the con call</a:t>
            </a:r>
          </a:p>
          <a:p>
            <a:r>
              <a:rPr lang="en-IE" sz="1400" dirty="0" smtClean="0"/>
              <a:t>Sent out the completed DSMP form &amp; the NEWS </a:t>
            </a:r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endParaRPr lang="en-IE" sz="1400" dirty="0" smtClean="0"/>
          </a:p>
          <a:p>
            <a:endParaRPr lang="en-IE" sz="1400" dirty="0"/>
          </a:p>
          <a:p>
            <a:r>
              <a:rPr lang="en-IE" b="1" dirty="0"/>
              <a:t>Step </a:t>
            </a:r>
            <a:r>
              <a:rPr lang="en-IE" b="1" dirty="0" smtClean="0"/>
              <a:t>3</a:t>
            </a:r>
            <a:endParaRPr lang="en-IE" b="1" dirty="0"/>
          </a:p>
          <a:p>
            <a:r>
              <a:rPr lang="en-IE" sz="1400" dirty="0" smtClean="0"/>
              <a:t>Had the SME call,  Avilene &amp; Miriam explained about NEWS.</a:t>
            </a:r>
          </a:p>
          <a:p>
            <a:r>
              <a:rPr lang="en-IE" sz="1400" dirty="0" smtClean="0"/>
              <a:t>SME’s asked questions</a:t>
            </a:r>
          </a:p>
          <a:p>
            <a:r>
              <a:rPr lang="en-IE" sz="1400" dirty="0" smtClean="0"/>
              <a:t>SNOMED SME agreed to work with the NEWS team …..</a:t>
            </a:r>
            <a:endParaRPr lang="en-IE" sz="1400" dirty="0"/>
          </a:p>
        </p:txBody>
      </p:sp>
      <p:sp>
        <p:nvSpPr>
          <p:cNvPr id="6" name="Right Arrow 5"/>
          <p:cNvSpPr/>
          <p:nvPr/>
        </p:nvSpPr>
        <p:spPr>
          <a:xfrm rot="9760894">
            <a:off x="4025610" y="1713803"/>
            <a:ext cx="8489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140968"/>
            <a:ext cx="1962424" cy="139084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221627">
            <a:off x="5338302" y="3245822"/>
            <a:ext cx="9888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01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                   INEWS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8" y="1571624"/>
            <a:ext cx="7528687" cy="38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1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              </a:t>
            </a:r>
            <a:r>
              <a:rPr lang="en-IE" b="1" dirty="0" smtClean="0"/>
              <a:t>Documentation</a:t>
            </a:r>
            <a:endParaRPr lang="en-IE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06222">
            <a:off x="434200" y="1718623"/>
            <a:ext cx="5362883" cy="407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87878">
            <a:off x="5657523" y="3036341"/>
            <a:ext cx="3684421" cy="255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1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            Decomposed dataset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8064896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1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&amp;PM PMO">
  <a:themeElements>
    <a:clrScheme name="vincent_hse_template 3">
      <a:dk1>
        <a:srgbClr val="0E3F96"/>
      </a:dk1>
      <a:lt1>
        <a:srgbClr val="FFFFFF"/>
      </a:lt1>
      <a:dk2>
        <a:srgbClr val="FFFFFF"/>
      </a:dk2>
      <a:lt2>
        <a:srgbClr val="B2B2B2"/>
      </a:lt2>
      <a:accent1>
        <a:srgbClr val="306FCC"/>
      </a:accent1>
      <a:accent2>
        <a:srgbClr val="99CCFF"/>
      </a:accent2>
      <a:accent3>
        <a:srgbClr val="FFFFFF"/>
      </a:accent3>
      <a:accent4>
        <a:srgbClr val="0A347F"/>
      </a:accent4>
      <a:accent5>
        <a:srgbClr val="ADBBE2"/>
      </a:accent5>
      <a:accent6>
        <a:srgbClr val="8AB9E7"/>
      </a:accent6>
      <a:hlink>
        <a:srgbClr val="25A2AF"/>
      </a:hlink>
      <a:folHlink>
        <a:srgbClr val="6666FF"/>
      </a:folHlink>
    </a:clrScheme>
    <a:fontScheme name="vincent_hs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ncent_hse_template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ncent_hse_template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ncent_hse_template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Generic Presentation Template v0.potx" id="{0CB3B906-15C3-49F7-B82D-4EACF901EEC5}" vid="{E48D9ADA-499F-459C-B1FF-197D8F6F7AE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Generic_Project_Presentation</Template>
  <TotalTime>0</TotalTime>
  <Words>975</Words>
  <Application>Microsoft Office PowerPoint</Application>
  <PresentationFormat>On-screen Show (4:3)</PresentationFormat>
  <Paragraphs>239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C&amp;PM PMO</vt:lpstr>
      <vt:lpstr>PowerPoint Presentation</vt:lpstr>
      <vt:lpstr>Dataset Specification Management Process</vt:lpstr>
      <vt:lpstr>PowerPoint Presentation</vt:lpstr>
      <vt:lpstr>DSMP Datasets</vt:lpstr>
      <vt:lpstr>PowerPoint Presentation</vt:lpstr>
      <vt:lpstr>PowerPoint Presentation</vt:lpstr>
      <vt:lpstr>                         INEWS</vt:lpstr>
      <vt:lpstr>                    Documentation</vt:lpstr>
      <vt:lpstr>             Decomposed dataset</vt:lpstr>
      <vt:lpstr>            Decomposed Dataset               with SNOMED codes</vt:lpstr>
      <vt:lpstr>            Published content</vt:lpstr>
      <vt:lpstr>PowerPoint Presentation</vt:lpstr>
      <vt:lpstr>              MECC Information</vt:lpstr>
      <vt:lpstr>PowerPoint Presentation</vt:lpstr>
      <vt:lpstr>PowerPoint Presentation</vt:lpstr>
      <vt:lpstr>How to transform this into a format for digital use</vt:lpstr>
      <vt:lpstr>PowerPoint Presentation</vt:lpstr>
      <vt:lpstr>Parent Child relationships</vt:lpstr>
      <vt:lpstr>Decomposed dataset with SNOMED</vt:lpstr>
      <vt:lpstr>PowerPoint Presentation</vt:lpstr>
      <vt:lpstr>              COVID-19 Dataset</vt:lpstr>
      <vt:lpstr>             COVID-19 Dataset</vt:lpstr>
      <vt:lpstr>              COVID-19 Dataset</vt:lpstr>
      <vt:lpstr>            COVID-19 Dataset</vt:lpstr>
      <vt:lpstr>PowerPoint Presentation</vt:lpstr>
      <vt:lpstr>               COVID-19 Dataset</vt:lpstr>
      <vt:lpstr>      Process following development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2018-04-30T15:11:45Z</dcterms:created>
  <dcterms:modified xsi:type="dcterms:W3CDTF">2020-09-30T07:21:46Z</dcterms:modified>
</cp:coreProperties>
</file>