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10693400" cy="7556500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3678" y="4317908"/>
            <a:ext cx="3372353" cy="3328660"/>
            <a:chOff x="0" y="0"/>
            <a:chExt cx="4496471" cy="44382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16229" r="16229"/>
            <a:stretch>
              <a:fillRect/>
            </a:stretch>
          </p:blipFill>
          <p:spPr>
            <a:xfrm>
              <a:off x="0" y="0"/>
              <a:ext cx="4496471" cy="4438213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93231" y="3152661"/>
            <a:ext cx="2712507" cy="2246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746500" y="0"/>
            <a:ext cx="3237094" cy="7560000"/>
            <a:chOff x="0" y="0"/>
            <a:chExt cx="1606869" cy="3863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6868" cy="3863100"/>
            </a:xfrm>
            <a:custGeom>
              <a:avLst/>
              <a:gdLst/>
              <a:ahLst/>
              <a:cxnLst/>
              <a:rect l="l" t="t" r="r" b="b"/>
              <a:pathLst>
                <a:path w="1606868" h="3863100">
                  <a:moveTo>
                    <a:pt x="0" y="0"/>
                  </a:moveTo>
                  <a:lnTo>
                    <a:pt x="1606868" y="0"/>
                  </a:lnTo>
                  <a:lnTo>
                    <a:pt x="1606868" y="3863100"/>
                  </a:lnTo>
                  <a:lnTo>
                    <a:pt x="0" y="38631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5915" y="5311147"/>
            <a:ext cx="3396435" cy="2248853"/>
            <a:chOff x="0" y="0"/>
            <a:chExt cx="4528580" cy="299847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t="5291" b="5291"/>
            <a:stretch>
              <a:fillRect/>
            </a:stretch>
          </p:blipFill>
          <p:spPr>
            <a:xfrm>
              <a:off x="0" y="0"/>
              <a:ext cx="4528580" cy="2998470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28940" y="341354"/>
            <a:ext cx="1532366" cy="127733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854981" y="301802"/>
            <a:ext cx="3006120" cy="504649"/>
            <a:chOff x="0" y="0"/>
            <a:chExt cx="1492214" cy="3366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2214" cy="336662"/>
            </a:xfrm>
            <a:custGeom>
              <a:avLst/>
              <a:gdLst/>
              <a:ahLst/>
              <a:cxnLst/>
              <a:rect l="l" t="t" r="r" b="b"/>
              <a:pathLst>
                <a:path w="1492214" h="336662">
                  <a:moveTo>
                    <a:pt x="0" y="0"/>
                  </a:moveTo>
                  <a:lnTo>
                    <a:pt x="1492214" y="0"/>
                  </a:lnTo>
                  <a:lnTo>
                    <a:pt x="1492214" y="336662"/>
                  </a:lnTo>
                  <a:lnTo>
                    <a:pt x="0" y="336662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124021" y="429379"/>
            <a:ext cx="246803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3"/>
              </a:lnSpc>
            </a:pPr>
            <a:r>
              <a:rPr lang="en-US" sz="2043" dirty="0">
                <a:solidFill>
                  <a:srgbClr val="000000"/>
                </a:solidFill>
                <a:latin typeface="+mj-lt"/>
              </a:rPr>
              <a:t>What happens next?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869511" y="6471397"/>
            <a:ext cx="3006120" cy="339547"/>
            <a:chOff x="0" y="0"/>
            <a:chExt cx="1492214" cy="15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2214" cy="152400"/>
            </a:xfrm>
            <a:custGeom>
              <a:avLst/>
              <a:gdLst/>
              <a:ahLst/>
              <a:cxnLst/>
              <a:rect l="l" t="t" r="r" b="b"/>
              <a:pathLst>
                <a:path w="1492214" h="152400">
                  <a:moveTo>
                    <a:pt x="0" y="0"/>
                  </a:moveTo>
                  <a:lnTo>
                    <a:pt x="1492214" y="0"/>
                  </a:lnTo>
                  <a:lnTo>
                    <a:pt x="1492214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274597" y="6513874"/>
            <a:ext cx="214191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8"/>
              </a:lnSpc>
            </a:pPr>
            <a:r>
              <a:rPr lang="en-US" sz="2554" dirty="0">
                <a:solidFill>
                  <a:srgbClr val="000000"/>
                </a:solidFill>
                <a:latin typeface="+mj-lt"/>
              </a:rPr>
              <a:t>Contact Us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143678" y="2330451"/>
            <a:ext cx="3548322" cy="1295400"/>
            <a:chOff x="0" y="0"/>
            <a:chExt cx="1570078" cy="4189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70078" cy="418964"/>
            </a:xfrm>
            <a:custGeom>
              <a:avLst/>
              <a:gdLst/>
              <a:ahLst/>
              <a:cxnLst/>
              <a:rect l="l" t="t" r="r" b="b"/>
              <a:pathLst>
                <a:path w="1570078" h="418964">
                  <a:moveTo>
                    <a:pt x="0" y="0"/>
                  </a:moveTo>
                  <a:lnTo>
                    <a:pt x="1570078" y="0"/>
                  </a:lnTo>
                  <a:lnTo>
                    <a:pt x="1570078" y="418964"/>
                  </a:lnTo>
                  <a:lnTo>
                    <a:pt x="0" y="418964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7164007" y="2575580"/>
            <a:ext cx="352939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2"/>
              </a:lnSpc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Patient Information</a:t>
            </a:r>
          </a:p>
          <a:p>
            <a:pPr algn="ctr">
              <a:lnSpc>
                <a:spcPts val="3022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Virtual Visiting Service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59218" y="6110769"/>
            <a:ext cx="1626707" cy="24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"/>
              </a:lnSpc>
            </a:pPr>
            <a:r>
              <a:rPr lang="en-US" sz="1459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Patient Page HSE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00488" y="1737666"/>
            <a:ext cx="227283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"/>
              </a:lnSpc>
            </a:pPr>
            <a:r>
              <a:rPr lang="en-US" sz="1135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Include Hospital/Service Name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1921" y="301803"/>
            <a:ext cx="3006120" cy="504648"/>
            <a:chOff x="0" y="0"/>
            <a:chExt cx="1492214" cy="33666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92214" cy="336662"/>
            </a:xfrm>
            <a:custGeom>
              <a:avLst/>
              <a:gdLst/>
              <a:ahLst/>
              <a:cxnLst/>
              <a:rect l="l" t="t" r="r" b="b"/>
              <a:pathLst>
                <a:path w="1492214" h="336662">
                  <a:moveTo>
                    <a:pt x="0" y="0"/>
                  </a:moveTo>
                  <a:lnTo>
                    <a:pt x="1492214" y="0"/>
                  </a:lnTo>
                  <a:lnTo>
                    <a:pt x="1492214" y="336662"/>
                  </a:lnTo>
                  <a:lnTo>
                    <a:pt x="0" y="336662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85467" y="419475"/>
            <a:ext cx="300612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3"/>
              </a:lnSpc>
            </a:pPr>
            <a:r>
              <a:rPr lang="en-US" sz="2043" dirty="0">
                <a:solidFill>
                  <a:srgbClr val="000000"/>
                </a:solidFill>
                <a:latin typeface="+mj-lt"/>
              </a:rPr>
              <a:t>Who is involved?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8109" y="1074401"/>
            <a:ext cx="301204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rgbClr val="000000"/>
                </a:solidFill>
                <a:latin typeface="+mj-lt"/>
              </a:rPr>
              <a:t>Health Care Professional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rgbClr val="000000"/>
                </a:solidFill>
                <a:latin typeface="+mj-lt"/>
              </a:rPr>
              <a:t>Service User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rgbClr val="000000"/>
                </a:solidFill>
                <a:latin typeface="+mj-lt"/>
              </a:rPr>
              <a:t>Relative(s)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rgbClr val="000000"/>
                </a:solidFill>
                <a:latin typeface="+mj-lt"/>
              </a:rPr>
              <a:t>Friend(s)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rgbClr val="000000"/>
                </a:solidFill>
                <a:latin typeface="+mj-lt"/>
              </a:rPr>
              <a:t>Family members</a:t>
            </a:r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18"/>
          <p:cNvSpPr txBox="1"/>
          <p:nvPr/>
        </p:nvSpPr>
        <p:spPr>
          <a:xfrm>
            <a:off x="3883696" y="1079712"/>
            <a:ext cx="2948687" cy="1571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Your Healthcare Professional will organise a call and schedule a specific time and date. </a:t>
            </a:r>
          </a:p>
          <a:p>
            <a:pPr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At the scheduled time and date, your Healthcare Professional will provide you with a technology device and set up the video call.</a:t>
            </a:r>
          </a:p>
          <a:p>
            <a:pPr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You will get further help if you need assistance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241300" y="4496567"/>
            <a:ext cx="3321050" cy="541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173" b="1" dirty="0">
                <a:solidFill>
                  <a:srgbClr val="000000"/>
                </a:solidFill>
                <a:latin typeface="+mj-lt"/>
              </a:rPr>
              <a:t>Please be advised that no clinical information will be given out by your Healthcare Professional via the technology device</a:t>
            </a:r>
          </a:p>
        </p:txBody>
      </p:sp>
      <p:sp>
        <p:nvSpPr>
          <p:cNvPr id="31" name="Freeform 19"/>
          <p:cNvSpPr/>
          <p:nvPr/>
        </p:nvSpPr>
        <p:spPr>
          <a:xfrm>
            <a:off x="3854980" y="3016250"/>
            <a:ext cx="3006121" cy="866402"/>
          </a:xfrm>
          <a:custGeom>
            <a:avLst/>
            <a:gdLst/>
            <a:ahLst/>
            <a:cxnLst/>
            <a:rect l="l" t="t" r="r" b="b"/>
            <a:pathLst>
              <a:path w="1570078" h="418964">
                <a:moveTo>
                  <a:pt x="0" y="0"/>
                </a:moveTo>
                <a:lnTo>
                  <a:pt x="1570078" y="0"/>
                </a:lnTo>
                <a:lnTo>
                  <a:pt x="1570078" y="418964"/>
                </a:lnTo>
                <a:lnTo>
                  <a:pt x="0" y="418964"/>
                </a:lnTo>
                <a:close/>
              </a:path>
            </a:pathLst>
          </a:custGeom>
          <a:solidFill>
            <a:srgbClr val="DAEBE1"/>
          </a:solidFill>
        </p:spPr>
      </p:sp>
      <p:sp>
        <p:nvSpPr>
          <p:cNvPr id="30" name="TextBox 17"/>
          <p:cNvSpPr txBox="1"/>
          <p:nvPr/>
        </p:nvSpPr>
        <p:spPr>
          <a:xfrm>
            <a:off x="4110119" y="3083449"/>
            <a:ext cx="2396823" cy="72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73" b="1" dirty="0">
                <a:solidFill>
                  <a:srgbClr val="000000"/>
                </a:solidFill>
                <a:latin typeface="+mj-lt"/>
              </a:rPr>
              <a:t>We welcome any comments or suggestions that may help to improve this service</a:t>
            </a:r>
          </a:p>
          <a:p>
            <a:pPr algn="ctr"/>
            <a:r>
              <a:rPr lang="en-US" sz="1173" b="1" dirty="0">
                <a:solidFill>
                  <a:srgbClr val="000000"/>
                </a:solidFill>
                <a:latin typeface="+mj-lt"/>
              </a:rPr>
              <a:t>(service contact details below)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3890702" y="4055772"/>
            <a:ext cx="2948687" cy="130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Contact your Healthcare Professional</a:t>
            </a:r>
          </a:p>
          <a:p>
            <a:pPr algn="ctr"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 via phone or email</a:t>
            </a:r>
          </a:p>
          <a:p>
            <a:pPr algn="ctr">
              <a:lnSpc>
                <a:spcPct val="150000"/>
              </a:lnSpc>
            </a:pPr>
            <a:r>
              <a:rPr lang="en-US" sz="1135" b="1" dirty="0">
                <a:solidFill>
                  <a:srgbClr val="000000"/>
                </a:solidFill>
                <a:latin typeface="+mj-lt"/>
              </a:rPr>
              <a:t>Or </a:t>
            </a:r>
          </a:p>
          <a:p>
            <a:pPr algn="ctr"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As an inpatient inform a member of</a:t>
            </a:r>
          </a:p>
          <a:p>
            <a:pPr algn="ctr">
              <a:lnSpc>
                <a:spcPct val="150000"/>
              </a:lnSpc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 staff in the service</a:t>
            </a:r>
          </a:p>
        </p:txBody>
      </p:sp>
      <p:pic>
        <p:nvPicPr>
          <p:cNvPr id="33" name="Pictur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78" y="5398780"/>
            <a:ext cx="591185" cy="669925"/>
          </a:xfrm>
          <a:prstGeom prst="rect">
            <a:avLst/>
          </a:prstGeom>
        </p:spPr>
      </p:pic>
      <p:sp>
        <p:nvSpPr>
          <p:cNvPr id="34" name="TextBox 21"/>
          <p:cNvSpPr txBox="1"/>
          <p:nvPr/>
        </p:nvSpPr>
        <p:spPr>
          <a:xfrm>
            <a:off x="4420070" y="6902321"/>
            <a:ext cx="19050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2"/>
              </a:lnSpc>
            </a:pPr>
            <a:r>
              <a:rPr lang="en-US" sz="1459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Include contact details for service</a:t>
            </a:r>
          </a:p>
        </p:txBody>
      </p:sp>
    </p:spTree>
    <p:extLst>
      <p:ext uri="{BB962C8B-B14F-4D97-AF65-F5344CB8AC3E}">
        <p14:creationId xmlns:p14="http://schemas.microsoft.com/office/powerpoint/2010/main" val="372181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6322" y="2323144"/>
            <a:ext cx="3261176" cy="5264668"/>
            <a:chOff x="0" y="0"/>
            <a:chExt cx="1618823" cy="2613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8823" cy="2613340"/>
            </a:xfrm>
            <a:custGeom>
              <a:avLst/>
              <a:gdLst/>
              <a:ahLst/>
              <a:cxnLst/>
              <a:rect l="l" t="t" r="r" b="b"/>
              <a:pathLst>
                <a:path w="1618823" h="2613340">
                  <a:moveTo>
                    <a:pt x="0" y="0"/>
                  </a:moveTo>
                  <a:lnTo>
                    <a:pt x="1618823" y="0"/>
                  </a:lnTo>
                  <a:lnTo>
                    <a:pt x="1618823" y="2613340"/>
                  </a:lnTo>
                  <a:lnTo>
                    <a:pt x="0" y="26133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3059" y="2406509"/>
            <a:ext cx="3372353" cy="5264668"/>
            <a:chOff x="0" y="0"/>
            <a:chExt cx="4496471" cy="701955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8647" r="28647"/>
            <a:stretch>
              <a:fillRect/>
            </a:stretch>
          </p:blipFill>
          <p:spPr>
            <a:xfrm>
              <a:off x="0" y="0"/>
              <a:ext cx="4496471" cy="701955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3715412" y="-133315"/>
            <a:ext cx="3261176" cy="2539824"/>
            <a:chOff x="0" y="0"/>
            <a:chExt cx="4348235" cy="338643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2608" r="2608"/>
            <a:stretch>
              <a:fillRect/>
            </a:stretch>
          </p:blipFill>
          <p:spPr>
            <a:xfrm>
              <a:off x="0" y="0"/>
              <a:ext cx="4348235" cy="338643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976588" y="4107314"/>
            <a:ext cx="3359274" cy="3563863"/>
            <a:chOff x="0" y="0"/>
            <a:chExt cx="4479031" cy="475181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10992" r="26167"/>
            <a:stretch>
              <a:fillRect/>
            </a:stretch>
          </p:blipFill>
          <p:spPr>
            <a:xfrm>
              <a:off x="0" y="0"/>
              <a:ext cx="4479031" cy="475181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842940" y="2456277"/>
            <a:ext cx="3006120" cy="483773"/>
            <a:chOff x="0" y="0"/>
            <a:chExt cx="1492214" cy="4079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2214" cy="407970"/>
            </a:xfrm>
            <a:custGeom>
              <a:avLst/>
              <a:gdLst/>
              <a:ahLst/>
              <a:cxnLst/>
              <a:rect l="l" t="t" r="r" b="b"/>
              <a:pathLst>
                <a:path w="1492214" h="407970">
                  <a:moveTo>
                    <a:pt x="0" y="0"/>
                  </a:moveTo>
                  <a:lnTo>
                    <a:pt x="1492214" y="0"/>
                  </a:lnTo>
                  <a:lnTo>
                    <a:pt x="1492214" y="407970"/>
                  </a:lnTo>
                  <a:lnTo>
                    <a:pt x="0" y="407970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04740" y="2568244"/>
            <a:ext cx="2682519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3"/>
              </a:lnSpc>
            </a:pPr>
            <a:r>
              <a:rPr lang="en-US" sz="2043" dirty="0">
                <a:solidFill>
                  <a:srgbClr val="000000"/>
                </a:solidFill>
                <a:latin typeface="+mj-lt"/>
              </a:rPr>
              <a:t>What are the benefits?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329742" y="168014"/>
            <a:ext cx="3006120" cy="821871"/>
            <a:chOff x="0" y="0"/>
            <a:chExt cx="1492214" cy="4079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2214" cy="407970"/>
            </a:xfrm>
            <a:custGeom>
              <a:avLst/>
              <a:gdLst/>
              <a:ahLst/>
              <a:cxnLst/>
              <a:rect l="l" t="t" r="r" b="b"/>
              <a:pathLst>
                <a:path w="1492214" h="407970">
                  <a:moveTo>
                    <a:pt x="0" y="0"/>
                  </a:moveTo>
                  <a:lnTo>
                    <a:pt x="1492214" y="0"/>
                  </a:lnTo>
                  <a:lnTo>
                    <a:pt x="1492214" y="407970"/>
                  </a:lnTo>
                  <a:lnTo>
                    <a:pt x="0" y="407970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598783" y="346047"/>
            <a:ext cx="246803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3"/>
              </a:lnSpc>
            </a:pPr>
            <a:r>
              <a:rPr lang="en-US" sz="2043">
                <a:solidFill>
                  <a:srgbClr val="000000"/>
                </a:solidFill>
                <a:latin typeface="+mj-lt"/>
              </a:rPr>
              <a:t>How to access the service?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7261" y="390418"/>
            <a:ext cx="3327241" cy="130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The virtual visiting service enables regular contact with families and friends.</a:t>
            </a:r>
          </a:p>
          <a:p>
            <a:pPr>
              <a:lnSpc>
                <a:spcPct val="150000"/>
              </a:lnSpc>
            </a:pPr>
            <a:endParaRPr lang="en-IE" sz="1135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This facilitates a video call from the Service User to a family/Friend/relative at a pre - arranged time</a:t>
            </a:r>
            <a:endParaRPr lang="en-IE" sz="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46534" y="2927343"/>
            <a:ext cx="3006120" cy="2819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Connects the service user and their families</a:t>
            </a:r>
          </a:p>
          <a:p>
            <a:pPr>
              <a:lnSpc>
                <a:spcPct val="150000"/>
              </a:lnSpc>
            </a:pPr>
            <a:endParaRPr lang="en-IE" sz="5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Helps with loneliness and isolation for the service user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5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Helps reduce stress and anxiety for both the service user and their family/relative/friend</a:t>
            </a:r>
          </a:p>
          <a:p>
            <a:pPr>
              <a:lnSpc>
                <a:spcPct val="150000"/>
              </a:lnSpc>
            </a:pPr>
            <a:endParaRPr lang="en-IE" sz="5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Creates a positive environment in the facility as the Healthcare Professionals support service users and their families in the best way they can</a:t>
            </a:r>
          </a:p>
          <a:p>
            <a:pPr>
              <a:lnSpc>
                <a:spcPct val="150000"/>
              </a:lnSpc>
            </a:pPr>
            <a:endParaRPr lang="en-IE" sz="5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Reduce the risk of infection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36539" y="1131123"/>
            <a:ext cx="3090233" cy="2445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135" b="1" dirty="0">
                <a:solidFill>
                  <a:srgbClr val="000000"/>
                </a:solidFill>
                <a:latin typeface="+mj-lt"/>
              </a:rPr>
              <a:t>If you would like to arrange a pre booked video call please follow the steps below</a:t>
            </a:r>
            <a:r>
              <a:rPr lang="en-US" sz="1135" dirty="0">
                <a:solidFill>
                  <a:srgbClr val="000000"/>
                </a:solidFill>
                <a:latin typeface="+mj-lt"/>
              </a:rPr>
              <a:t>: </a:t>
            </a:r>
          </a:p>
          <a:p>
            <a:endParaRPr lang="en-US" sz="1135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Contact your Healthcare Professional</a:t>
            </a:r>
          </a:p>
          <a:p>
            <a:endParaRPr lang="en-US" sz="1135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Office times are </a:t>
            </a:r>
            <a:r>
              <a:rPr lang="en-US" sz="113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include Day, time</a:t>
            </a:r>
          </a:p>
          <a:p>
            <a:endParaRPr lang="en-US" sz="1135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Your family/friend/relative can also make contact via our email service. Send a detailed email to </a:t>
            </a:r>
            <a:r>
              <a:rPr lang="en-US" sz="113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include email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35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35" dirty="0">
                <a:solidFill>
                  <a:srgbClr val="000000"/>
                </a:solidFill>
                <a:latin typeface="+mj-lt"/>
              </a:rPr>
              <a:t>If you are an in-patient you can ask a member of staff to contact your Healthcare Professional to arrange access to this video service </a:t>
            </a:r>
          </a:p>
        </p:txBody>
      </p:sp>
      <p:grpSp>
        <p:nvGrpSpPr>
          <p:cNvPr id="19" name="Group 10"/>
          <p:cNvGrpSpPr/>
          <p:nvPr/>
        </p:nvGrpSpPr>
        <p:grpSpPr>
          <a:xfrm>
            <a:off x="3888395" y="5830284"/>
            <a:ext cx="3006120" cy="513915"/>
            <a:chOff x="0" y="0"/>
            <a:chExt cx="1492214" cy="407970"/>
          </a:xfrm>
        </p:grpSpPr>
        <p:sp>
          <p:nvSpPr>
            <p:cNvPr id="20" name="Freeform 11"/>
            <p:cNvSpPr/>
            <p:nvPr/>
          </p:nvSpPr>
          <p:spPr>
            <a:xfrm>
              <a:off x="0" y="0"/>
              <a:ext cx="1492214" cy="407970"/>
            </a:xfrm>
            <a:custGeom>
              <a:avLst/>
              <a:gdLst/>
              <a:ahLst/>
              <a:cxnLst/>
              <a:rect l="l" t="t" r="r" b="b"/>
              <a:pathLst>
                <a:path w="1492214" h="407970">
                  <a:moveTo>
                    <a:pt x="0" y="0"/>
                  </a:moveTo>
                  <a:lnTo>
                    <a:pt x="1492214" y="0"/>
                  </a:lnTo>
                  <a:lnTo>
                    <a:pt x="1492214" y="407970"/>
                  </a:lnTo>
                  <a:lnTo>
                    <a:pt x="0" y="407970"/>
                  </a:lnTo>
                  <a:close/>
                </a:path>
              </a:pathLst>
            </a:custGeom>
            <a:solidFill>
              <a:srgbClr val="DAEBE1"/>
            </a:solidFill>
          </p:spPr>
        </p:sp>
      </p:grpSp>
      <p:sp>
        <p:nvSpPr>
          <p:cNvPr id="21" name="Rectangle 20"/>
          <p:cNvSpPr/>
          <p:nvPr/>
        </p:nvSpPr>
        <p:spPr>
          <a:xfrm>
            <a:off x="4009996" y="5790206"/>
            <a:ext cx="276291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83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What if I don’t speak English?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3919087" y="6421724"/>
            <a:ext cx="3006120" cy="1047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If you need an interpreter to translate for you, please let your Health care professional know when we contact you about the video service.</a:t>
            </a:r>
          </a:p>
          <a:p>
            <a:pPr>
              <a:lnSpc>
                <a:spcPct val="150000"/>
              </a:lnSpc>
            </a:pPr>
            <a:r>
              <a:rPr lang="en-IE" sz="1135" dirty="0">
                <a:solidFill>
                  <a:srgbClr val="000000"/>
                </a:solidFill>
                <a:latin typeface="+mj-lt"/>
              </a:rPr>
              <a:t>An interpreter can access the video service</a:t>
            </a:r>
            <a:endParaRPr lang="en-US" sz="1135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295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15517</TotalTime>
  <Words>372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&amp; Gold Modern Wedding Agency Trifold Wedding Brochure</dc:title>
  <dc:creator>Tracey McCluskey</dc:creator>
  <cp:lastModifiedBy>Linda Reck (1)</cp:lastModifiedBy>
  <cp:revision>37</cp:revision>
  <cp:lastPrinted>2022-06-02T15:14:07Z</cp:lastPrinted>
  <dcterms:created xsi:type="dcterms:W3CDTF">2006-08-16T00:00:00Z</dcterms:created>
  <dcterms:modified xsi:type="dcterms:W3CDTF">2022-11-22T09:54:23Z</dcterms:modified>
  <dc:identifier>DAFCdh0bffg</dc:identifier>
</cp:coreProperties>
</file>