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1"/>
  </p:notesMasterIdLst>
  <p:sldIdLst>
    <p:sldId id="256" r:id="rId3"/>
    <p:sldId id="257" r:id="rId4"/>
    <p:sldId id="342" r:id="rId5"/>
    <p:sldId id="338" r:id="rId6"/>
    <p:sldId id="339" r:id="rId7"/>
    <p:sldId id="340" r:id="rId8"/>
    <p:sldId id="341" r:id="rId9"/>
    <p:sldId id="344" r:id="rId10"/>
    <p:sldId id="345" r:id="rId11"/>
    <p:sldId id="347" r:id="rId12"/>
    <p:sldId id="348" r:id="rId13"/>
    <p:sldId id="349" r:id="rId14"/>
    <p:sldId id="350" r:id="rId15"/>
    <p:sldId id="351" r:id="rId16"/>
    <p:sldId id="331" r:id="rId17"/>
    <p:sldId id="352" r:id="rId18"/>
    <p:sldId id="346" r:id="rId19"/>
    <p:sldId id="33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010"/>
    <a:srgbClr val="36682A"/>
    <a:srgbClr val="E3C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660"/>
  </p:normalViewPr>
  <p:slideViewPr>
    <p:cSldViewPr snapToGrid="0">
      <p:cViewPr>
        <p:scale>
          <a:sx n="81" d="100"/>
          <a:sy n="81" d="100"/>
        </p:scale>
        <p:origin x="-7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629A-6E4B-46C3-BC10-FBC3743E6971}" type="datetimeFigureOut">
              <a:rPr lang="en-IE" smtClean="0"/>
              <a:t>25/06/2020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F3A8-23B2-490E-9E9D-FAE2C734673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632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119C4-90B3-4C77-85A1-1B963812E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9A6B24-9E16-4D9E-A562-8F89C146C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C09F3-4484-4389-AB58-4B7D30FC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76EA6-B2BF-4120-9544-F45BB30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5D6E9E-A3DF-4D57-8BCC-F17926AC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82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1AB85-F133-4216-89F7-E329C694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D4372-74B2-4461-833B-FDCE1FDD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8B41C1-F5D9-4539-BF08-E4BC0D94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16948-A773-4732-A76E-FD08F926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0E77EE-7149-41E7-A753-1D04CDB5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7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C9396-71E6-41D8-A707-177E18B2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DE787-20FE-4CD1-B225-A05945472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BD084-F41B-4CE1-A208-4F641B43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5FB6EF-8DC1-423F-8FEC-B068E2E1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8BF48-B8ED-4643-AE4B-1C458437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B7E13-DB28-45AF-9918-62B8D278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0CE05-5910-4CDB-A020-BFB41D668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F1985E-145D-44F4-B032-1B984E8B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85CF73-B8BE-4E4B-B844-6E4134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290611-3508-4E38-A666-5A5EE466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9259D8-39E2-4FBA-B640-6FFA60C5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1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964ED-BC2E-4C30-BC9F-0C49AE95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0979E-DFDF-4163-88AF-BBCC66C2D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160E4B-11E8-4308-BF1F-5DF07987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514762-E687-4126-9A21-36B6CB6B7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BDD2F0-94C7-4661-A117-021FC4BAF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F6C277-18E1-4DB0-B37D-A0CDBD9C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E0C610-40F3-41FF-870F-6E205C63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DF6D21-8768-4174-B1B7-E25C5A95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7582-59AA-4D13-B732-876E9369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2C8D6F-2DDE-4FEB-BF67-38D09DF8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0C67B8-EF0A-44CB-8D55-89710DF9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231BF0-C10D-4634-AFBA-F7E26EA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8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D12251-49D5-4A6F-974B-5EA130A3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A1DD7D-3847-4E0E-B256-0AAD6BB3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FF923D-2E8A-43A5-8209-A34C787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87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2217B-EC42-4B5E-8DDE-E0AE3C7F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41E8CE-1E46-43FA-A629-A2532191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91B463-94D9-4A6A-8DFB-1667B836F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FC06DA-5B3B-4498-88B8-2D065EB4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6332C-E8FD-4EDD-B2D2-0B5C2DAB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4C80C6-B057-4A01-81B3-425D8CFB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82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15542-1ECC-4740-BE30-FF7C91AB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3E61FE-E16C-4170-A4AD-3FE3AE74B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A68B0E-38E3-4F81-887B-21184B1AF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C9F0C0-CF45-4DFB-8473-BA3FD6B8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A2FC65-FC2A-4622-80C3-313C3DFF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6828D-46A2-4932-999A-356BCE08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70FC3-DFD5-4B72-81C4-DCBF5AFE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2F44CB-EB89-4DBC-B039-1F372ACF5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D32F09-0AD4-4765-975E-06D28239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F2302-4227-4AF6-B7E5-BB5FA31D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17C7-2410-49BC-AB1C-5FADEDDE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4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99134C-FC3E-46B6-B7D2-917984DE5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693DAD-91AB-4BAB-B1E7-AF5FD0EF7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CAFD9A-41DE-4467-A11A-0DE4092A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0E6E8-7D27-4FE4-AE28-8A7DA22F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C7F07-4E1B-491F-B886-4BBF678C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7318FF-BA37-4364-9FB6-FF06734E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4CF756-39D2-4CAB-B440-BD807B93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3E6C48-65E6-41FA-92AB-1EE8EB198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E0E19D-205B-4060-BB31-91C1C0795F7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25/06/2020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DAABC-3754-4032-B276-4C1FEF3AA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9CB20-B065-46CA-8324-74FCEA765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C62B39-141C-4624-9FF6-2E86344BE34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healthireland.ie/Strategic-Programmes/Electronic-Health-Record-EHR-/Information-Resources/Clinical-Information-Capture-in-the-EHR-Literature-Review-and-Key-Consideration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754" y="1137138"/>
            <a:ext cx="9612923" cy="1406770"/>
          </a:xfrm>
        </p:spPr>
        <p:txBody>
          <a:bodyPr/>
          <a:lstStyle/>
          <a:p>
            <a:pPr algn="ctr"/>
            <a:r>
              <a:rPr lang="en-IE" sz="3200" b="1" dirty="0" smtClean="0"/>
              <a:t/>
            </a:r>
            <a:br>
              <a:rPr lang="en-IE" sz="3200" b="1" dirty="0" smtClean="0"/>
            </a:br>
            <a:r>
              <a:rPr lang="en-IE" sz="3200" b="1" dirty="0"/>
              <a:t/>
            </a:r>
            <a:br>
              <a:rPr lang="en-IE" sz="3200" b="1" dirty="0"/>
            </a:br>
            <a:r>
              <a:rPr lang="en-IE" sz="3200" b="1" dirty="0" smtClean="0"/>
              <a:t/>
            </a:r>
            <a:br>
              <a:rPr lang="en-IE" sz="3200" b="1" dirty="0" smtClean="0"/>
            </a:br>
            <a:r>
              <a:rPr lang="en-IE" sz="3600" b="1" dirty="0"/>
              <a:t/>
            </a:r>
            <a:br>
              <a:rPr lang="en-IE" sz="3600" b="1" dirty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  <a:t>eHealth </a:t>
            </a:r>
            <a:r>
              <a:rPr lang="en-IE" sz="4800" b="1" dirty="0" smtClean="0">
                <a:solidFill>
                  <a:schemeClr val="accent2">
                    <a:lumMod val="75000"/>
                  </a:schemeClr>
                </a:solidFill>
              </a:rPr>
              <a:t>and Data</a:t>
            </a:r>
            <a:br>
              <a:rPr lang="en-IE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E" sz="4000" b="1" i="1" dirty="0" smtClean="0">
                <a:solidFill>
                  <a:schemeClr val="accent2">
                    <a:lumMod val="75000"/>
                  </a:schemeClr>
                </a:solidFill>
              </a:rPr>
              <a:t>We do this every day…..</a:t>
            </a:r>
            <a:br>
              <a:rPr lang="en-IE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 class </a:t>
            </a:r>
            <a:r>
              <a:rPr lang="en-I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en-IE" sz="18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I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June 2020</a:t>
            </a:r>
            <a:endParaRPr 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3" name="Picture 2" descr="C:\Users\lorettogrogan\Desktop\Images\patients-doctors-hospital-992x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815"/>
            <a:ext cx="12192000" cy="40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/>
              <a:t>3 different types of coding sets:</a:t>
            </a:r>
          </a:p>
          <a:p>
            <a:r>
              <a:rPr lang="en-IE" sz="2400" b="1" dirty="0"/>
              <a:t>Aggregation Terminologies (or Administrative Code Sets): </a:t>
            </a:r>
            <a:r>
              <a:rPr lang="en-IE" sz="2400" dirty="0"/>
              <a:t>Enable classification of concepts using simple hierarchy relationships for administrative purposes such as </a:t>
            </a:r>
            <a:r>
              <a:rPr lang="en-IE" sz="2400" dirty="0" smtClean="0"/>
              <a:t>reimbursement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designed to either group diagnoses and procedures or to contain broad categories with administrative technical </a:t>
            </a:r>
            <a:r>
              <a:rPr lang="en-IE" sz="2400" dirty="0" smtClean="0"/>
              <a:t>terms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 smtClean="0"/>
              <a:t>Examples include </a:t>
            </a:r>
            <a:r>
              <a:rPr lang="en-IE" sz="2400" dirty="0"/>
              <a:t>International Classification of Diseases and related health problems (ICD), International Classification of Primary Care (ICPC</a:t>
            </a:r>
            <a:r>
              <a:rPr lang="en-IE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 smtClean="0"/>
              <a:t>Codes for diseases of the nervous system – one of ICD chapters</a:t>
            </a:r>
            <a:endParaRPr lang="en-IE" sz="2200" dirty="0" smtClean="0"/>
          </a:p>
          <a:p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2494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r>
              <a:rPr lang="en-IE" sz="2400" b="1" dirty="0" smtClean="0"/>
              <a:t>Reference </a:t>
            </a:r>
            <a:r>
              <a:rPr lang="en-IE" sz="2400" b="1" dirty="0"/>
              <a:t>Terminologies (or Clinical Code Sets):</a:t>
            </a:r>
            <a:r>
              <a:rPr lang="en-IE" sz="2400" dirty="0"/>
              <a:t> Enable more sensitive and specific terms to be collected as they are concept-based and controlled clinical terminologies which maintain a common reference point in healthcare </a:t>
            </a:r>
            <a:endParaRPr lang="en-I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200" dirty="0"/>
              <a:t>facilitate the combination of concepts </a:t>
            </a:r>
            <a:r>
              <a:rPr lang="en-IE" sz="2200" dirty="0" smtClean="0"/>
              <a:t>to </a:t>
            </a:r>
            <a:r>
              <a:rPr lang="en-IE" sz="2200" dirty="0"/>
              <a:t>create a more detailed or complex concept from a simple one </a:t>
            </a:r>
            <a:endParaRPr lang="en-IE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example, the following terms may coexist: chest pain, </a:t>
            </a:r>
            <a:r>
              <a:rPr lang="en-IE" sz="2400" dirty="0" err="1"/>
              <a:t>substernal</a:t>
            </a:r>
            <a:r>
              <a:rPr lang="en-IE" sz="2400" dirty="0"/>
              <a:t> chest pain and crushing </a:t>
            </a:r>
            <a:r>
              <a:rPr lang="en-IE" sz="2400" dirty="0" err="1"/>
              <a:t>substernal</a:t>
            </a:r>
            <a:r>
              <a:rPr lang="en-IE" sz="2400" dirty="0"/>
              <a:t> chest </a:t>
            </a:r>
            <a:r>
              <a:rPr lang="en-IE" sz="2400" dirty="0" smtClean="0"/>
              <a:t>pain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Reference terminologies utilised at point-of-care include the Systematized Nomenclature of Medicine - Clinical Terms (SNOMED-CT) which capture all clinical notes including allergies, vitals, past history, family history, symptoms, clinical findings and diagnosis</a:t>
            </a:r>
            <a:endParaRPr lang="en-IE" sz="2200" dirty="0" smtClean="0"/>
          </a:p>
        </p:txBody>
      </p:sp>
    </p:spTree>
    <p:extLst>
      <p:ext uri="{BB962C8B-B14F-4D97-AF65-F5344CB8AC3E}">
        <p14:creationId xmlns:p14="http://schemas.microsoft.com/office/powerpoint/2010/main" val="2747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400" dirty="0"/>
              <a:t>Logical Observation Identifiers Names and Codes (LOINC) which captures laboratory and clinical </a:t>
            </a:r>
            <a:r>
              <a:rPr lang="en-IE" sz="2400" dirty="0" smtClean="0"/>
              <a:t>observations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/>
              <a:t>To balance </a:t>
            </a:r>
            <a:r>
              <a:rPr lang="en-IE" sz="2400" dirty="0"/>
              <a:t>the more usable reference terminology with the more rigorous aggregation terminologies which may be needed for national audits or reimbursement, reference terminologies can be mapped to an aggregation terminology</a:t>
            </a:r>
            <a:endParaRPr lang="en-IE" sz="2200" dirty="0" smtClean="0"/>
          </a:p>
        </p:txBody>
      </p:sp>
    </p:spTree>
    <p:extLst>
      <p:ext uri="{BB962C8B-B14F-4D97-AF65-F5344CB8AC3E}">
        <p14:creationId xmlns:p14="http://schemas.microsoft.com/office/powerpoint/2010/main" val="13583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r>
              <a:rPr lang="en-IE" sz="2400" b="1" dirty="0"/>
              <a:t>Interface Terminology: </a:t>
            </a:r>
            <a:r>
              <a:rPr lang="en-IE" sz="2400" dirty="0"/>
              <a:t>To capture more granularity and clinical intent in the </a:t>
            </a:r>
            <a:r>
              <a:rPr lang="en-IE" sz="2400" dirty="0" smtClean="0"/>
              <a:t>documentation.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 smtClean="0"/>
              <a:t>are </a:t>
            </a:r>
            <a:r>
              <a:rPr lang="en-IE" sz="2400" dirty="0"/>
              <a:t>often discipline-specific such as standardised nursing terminologies </a:t>
            </a:r>
            <a:r>
              <a:rPr lang="en-IE" sz="2400" dirty="0" smtClean="0"/>
              <a:t>institution-specific </a:t>
            </a:r>
            <a:r>
              <a:rPr lang="en-IE" sz="2400" dirty="0"/>
              <a:t>or speciality-specific </a:t>
            </a:r>
            <a:endParaRPr lang="en-I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facilitates documentation of more comprehensive, accurate and relevant clinical information </a:t>
            </a:r>
            <a:endParaRPr lang="en-I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can then be mapped to the reference and aggregation terminologies where required for health information exchange, administrative or secondary use </a:t>
            </a:r>
            <a:endParaRPr lang="en-I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 smtClean="0"/>
              <a:t>Examples NANDA-1, NIC, NOC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10840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r>
              <a:rPr lang="en-IE" sz="2800" dirty="0"/>
              <a:t>Semi-structured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/>
              <a:t>hybrid model of unstructured, structured and coded data is known as semi-structured data </a:t>
            </a:r>
            <a:endParaRPr lang="en-I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400" dirty="0" smtClean="0"/>
              <a:t>combines </a:t>
            </a:r>
            <a:r>
              <a:rPr lang="en-IE" sz="2400" dirty="0"/>
              <a:t>the benefits associated with the flexibility of unstructured data with the downstream benefits of using coded and structured </a:t>
            </a:r>
            <a:r>
              <a:rPr lang="en-IE" sz="2400" dirty="0" smtClean="0"/>
              <a:t>data</a:t>
            </a:r>
            <a:endParaRPr lang="en-IE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2983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6682A"/>
                </a:solidFill>
              </a:rPr>
              <a:t>Advantages and disadvantages 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418492"/>
            <a:ext cx="10550769" cy="543950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IE" sz="2400" dirty="0" smtClean="0"/>
          </a:p>
          <a:p>
            <a:pPr marL="742950" lvl="2" indent="-342900">
              <a:buFont typeface="Wingdings" panose="05000000000000000000" pitchFamily="2" charset="2"/>
              <a:buChar char="Ø"/>
            </a:pPr>
            <a:endParaRPr lang="en-IE" sz="22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" y="1336431"/>
            <a:ext cx="8335108" cy="47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smtClean="0">
                <a:solidFill>
                  <a:srgbClr val="36682A"/>
                </a:solidFill>
              </a:rPr>
              <a:t>To conclude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1254370"/>
            <a:ext cx="10550769" cy="5380891"/>
          </a:xfrm>
        </p:spPr>
        <p:txBody>
          <a:bodyPr>
            <a:normAutofit/>
          </a:bodyPr>
          <a:lstStyle/>
          <a:p>
            <a:r>
              <a:rPr lang="en-IE" sz="2800" dirty="0" smtClean="0"/>
              <a:t>No one type of clinical data will accommodate the spectrum of clinical practice for every scenario </a:t>
            </a:r>
          </a:p>
          <a:p>
            <a:r>
              <a:rPr lang="en-IE" sz="2800" dirty="0" smtClean="0"/>
              <a:t>Determine the most appropriate type of data or combination</a:t>
            </a:r>
          </a:p>
          <a:p>
            <a:r>
              <a:rPr lang="en-IE" sz="2800" dirty="0" smtClean="0"/>
              <a:t>The advantages and disadvantages of each should be considered, as well as the workflows and downstream effects</a:t>
            </a:r>
          </a:p>
          <a:p>
            <a:r>
              <a:rPr lang="en-IE" sz="2800" dirty="0"/>
              <a:t>O</a:t>
            </a:r>
            <a:r>
              <a:rPr lang="en-IE" sz="2800" dirty="0" smtClean="0"/>
              <a:t>verarching </a:t>
            </a:r>
            <a:r>
              <a:rPr lang="en-IE" sz="2800" dirty="0"/>
              <a:t>aim of capturing clinical information which is to track a patient’s condition and communicate this to other members </a:t>
            </a:r>
            <a:r>
              <a:rPr lang="en-IE" sz="2800" dirty="0" smtClean="0"/>
              <a:t>of the MDT</a:t>
            </a:r>
          </a:p>
          <a:p>
            <a:r>
              <a:rPr lang="en-IE" sz="2800" dirty="0" smtClean="0"/>
              <a:t>Vital </a:t>
            </a:r>
            <a:r>
              <a:rPr lang="en-IE" sz="2800" dirty="0"/>
              <a:t>that that </a:t>
            </a:r>
            <a:r>
              <a:rPr lang="en-IE" sz="2800" dirty="0" smtClean="0"/>
              <a:t>health </a:t>
            </a:r>
            <a:r>
              <a:rPr lang="en-IE" sz="2800" dirty="0"/>
              <a:t>data is represented in a shareable manner which preserves its complexity, context and richness of patient care</a:t>
            </a:r>
            <a:endParaRPr lang="en-IE" sz="2800" dirty="0" smtClean="0"/>
          </a:p>
          <a:p>
            <a:endParaRPr lang="en-IE" sz="2600" dirty="0" smtClean="0"/>
          </a:p>
        </p:txBody>
      </p:sp>
    </p:spTree>
    <p:extLst>
      <p:ext uri="{BB962C8B-B14F-4D97-AF65-F5344CB8AC3E}">
        <p14:creationId xmlns:p14="http://schemas.microsoft.com/office/powerpoint/2010/main" val="25269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11" y="304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36682A"/>
                </a:solidFill>
              </a:rPr>
              <a:t>Additional information</a:t>
            </a:r>
            <a:endParaRPr lang="en-I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27" y="1658815"/>
            <a:ext cx="4193604" cy="48181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000" u="sng" dirty="0" smtClean="0">
              <a:hlinkClick r:id="rId2"/>
            </a:endParaRPr>
          </a:p>
          <a:p>
            <a:pPr marL="0" indent="0">
              <a:buNone/>
            </a:pPr>
            <a:endParaRPr lang="en-IE" sz="2000" dirty="0">
              <a:hlinkClick r:id="rId2"/>
            </a:endParaRPr>
          </a:p>
          <a:p>
            <a:pPr marL="0" indent="0">
              <a:buNone/>
            </a:pPr>
            <a:r>
              <a:rPr lang="en-IE" sz="20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IE" sz="2000" dirty="0">
                <a:solidFill>
                  <a:schemeClr val="tx1"/>
                </a:solidFill>
                <a:hlinkClick r:id="rId2"/>
              </a:rPr>
              <a:t>://www.ehealthireland.ie/Strategic-Programmes/Electronic-Health-Record-EHR-/Information-Resources/Clinical-Information-Capture-in-the-EHR-Literature-Review-and-Key-Considerations.pdf</a:t>
            </a:r>
            <a:endParaRPr lang="en-IE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lorettogrogan\AppData\Local\Microsoft\Windows\Temporary Internet Files\Content.Outlook\XX9G7XD7\IMG_0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1843" y="2066443"/>
            <a:ext cx="4940557" cy="38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8" y="2435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36682A"/>
                </a:solidFill>
                <a:latin typeface="+mn-lt"/>
              </a:rPr>
              <a:t>The Future</a:t>
            </a:r>
            <a:endParaRPr lang="en-IE" sz="5400" dirty="0">
              <a:latin typeface="+mn-lt"/>
            </a:endParaRPr>
          </a:p>
        </p:txBody>
      </p:sp>
      <p:pic>
        <p:nvPicPr>
          <p:cNvPr id="4" name="Picture 6" descr="C:\Users\lorettogrogan\Desktop\Images\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9" y="243590"/>
            <a:ext cx="2479064" cy="22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orettogrogan\Desktop\Images\future%20eh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405545"/>
            <a:ext cx="3378627" cy="19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lorettogrogan\Desktop\Images\V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4" y="963094"/>
            <a:ext cx="4004778" cy="15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orettogrogan\Desktop\Images\imagesYRJZJ3H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8" y="3316906"/>
            <a:ext cx="3059722" cy="21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rettogrogan\Desktop\Images\images3OL6W2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4" y="3681046"/>
            <a:ext cx="3809999" cy="23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orettogrogan\Desktop\Images\slainteca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14" y="3494209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06" y="9730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36682A"/>
                </a:solidFill>
              </a:rPr>
              <a:t>Introduction</a:t>
            </a:r>
            <a:endParaRPr lang="en-IE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endParaRPr lang="en-IE" sz="3600" dirty="0"/>
          </a:p>
          <a:p>
            <a:pPr marL="0" indent="0" algn="ctr">
              <a:buNone/>
            </a:pPr>
            <a:r>
              <a:rPr lang="en-IE" sz="3600" dirty="0" smtClean="0"/>
              <a:t>Loretto Grogan</a:t>
            </a:r>
          </a:p>
          <a:p>
            <a:pPr marL="0" indent="0" algn="ctr">
              <a:buNone/>
            </a:pPr>
            <a:r>
              <a:rPr lang="en-IE" sz="3600" dirty="0" smtClean="0"/>
              <a:t>National Clinical Information Officer for Nursing and Midwifery HSE</a:t>
            </a:r>
            <a:endParaRPr lang="en-IE" sz="3600" dirty="0"/>
          </a:p>
        </p:txBody>
      </p:sp>
      <p:pic>
        <p:nvPicPr>
          <p:cNvPr id="8" name="Picture 7" descr="hello-my-name-is-logo-web-sma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9096"/>
            <a:ext cx="5040560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80" y="398584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Today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840523"/>
            <a:ext cx="10550769" cy="4923692"/>
          </a:xfrm>
        </p:spPr>
        <p:txBody>
          <a:bodyPr>
            <a:normAutofit/>
          </a:bodyPr>
          <a:lstStyle/>
          <a:p>
            <a:r>
              <a:rPr lang="en-IE" sz="3600" dirty="0" smtClean="0"/>
              <a:t>Health data and information</a:t>
            </a:r>
          </a:p>
          <a:p>
            <a:r>
              <a:rPr lang="en-IE" sz="3600" dirty="0" smtClean="0"/>
              <a:t>Clinical information capture</a:t>
            </a:r>
          </a:p>
          <a:p>
            <a:r>
              <a:rPr lang="en-IE" sz="3600" dirty="0" smtClean="0"/>
              <a:t>Clinical data types</a:t>
            </a:r>
          </a:p>
          <a:p>
            <a:r>
              <a:rPr lang="en-IE" sz="3600" dirty="0" smtClean="0"/>
              <a:t>Their application</a:t>
            </a:r>
          </a:p>
          <a:p>
            <a:r>
              <a:rPr lang="en-IE" sz="3600" dirty="0" smtClean="0"/>
              <a:t>Advantages and disadvantages of each</a:t>
            </a:r>
          </a:p>
          <a:p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1274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Health data and information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222523" cy="5181599"/>
          </a:xfrm>
        </p:spPr>
        <p:txBody>
          <a:bodyPr>
            <a:normAutofit fontScale="92500"/>
          </a:bodyPr>
          <a:lstStyle/>
          <a:p>
            <a:r>
              <a:rPr lang="en-IE" sz="2800" dirty="0"/>
              <a:t>Terms used interchangeable but there is a difference in meaning </a:t>
            </a:r>
          </a:p>
          <a:p>
            <a:r>
              <a:rPr lang="en-IE" sz="2800" dirty="0"/>
              <a:t>Data can be any character, text, word, number, picture, sound, or video and, if not put into context, means little or nothing to a human</a:t>
            </a:r>
          </a:p>
          <a:p>
            <a:r>
              <a:rPr lang="en-IE" sz="2800" dirty="0"/>
              <a:t>However, information is useful and usually formatted in a manner that allows it to be understood</a:t>
            </a:r>
          </a:p>
          <a:p>
            <a:r>
              <a:rPr lang="en-IE" sz="2800" dirty="0"/>
              <a:t>Computers typically read data. Through the use of formulas, programming scripts, or software applications, a computer can turn data into information that a human can understand</a:t>
            </a:r>
          </a:p>
          <a:p>
            <a:r>
              <a:rPr lang="en-IE" sz="2800" dirty="0"/>
              <a:t>Entire health system is built on information</a:t>
            </a:r>
          </a:p>
          <a:p>
            <a:pPr lvl="1"/>
            <a:r>
              <a:rPr lang="en-IE" sz="2600" dirty="0"/>
              <a:t>Patient </a:t>
            </a:r>
            <a:r>
              <a:rPr lang="en-IE" sz="2600" dirty="0" smtClean="0"/>
              <a:t>data, medical data, national data sets e.g. HIPE etc.</a:t>
            </a:r>
            <a:endParaRPr lang="en-IE" sz="26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2495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Health information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 fontScale="92500" lnSpcReduction="10000"/>
          </a:bodyPr>
          <a:lstStyle/>
          <a:p>
            <a:r>
              <a:rPr lang="en-IE" sz="3200" dirty="0"/>
              <a:t>Intensive - generates huge volume of data and information every day</a:t>
            </a:r>
          </a:p>
          <a:p>
            <a:r>
              <a:rPr lang="en-IE" sz="3200" dirty="0"/>
              <a:t>Health and social care workers spend a significant amount of time </a:t>
            </a:r>
          </a:p>
          <a:p>
            <a:pPr lvl="1"/>
            <a:r>
              <a:rPr lang="en-IE" sz="2700" dirty="0"/>
              <a:t>Handling information</a:t>
            </a:r>
          </a:p>
          <a:p>
            <a:pPr lvl="1"/>
            <a:r>
              <a:rPr lang="en-IE" sz="2700" dirty="0"/>
              <a:t>Collecting information</a:t>
            </a:r>
          </a:p>
          <a:p>
            <a:pPr lvl="1"/>
            <a:r>
              <a:rPr lang="en-IE" sz="2700" dirty="0"/>
              <a:t>Looking for information</a:t>
            </a:r>
          </a:p>
          <a:p>
            <a:pPr lvl="1"/>
            <a:r>
              <a:rPr lang="en-IE" sz="2700" dirty="0"/>
              <a:t>Storing information</a:t>
            </a:r>
          </a:p>
          <a:p>
            <a:pPr lvl="1"/>
            <a:r>
              <a:rPr lang="en-IE" sz="2700" dirty="0"/>
              <a:t>Analysing </a:t>
            </a:r>
            <a:r>
              <a:rPr lang="en-IE" sz="2700" dirty="0" smtClean="0"/>
              <a:t>information</a:t>
            </a:r>
          </a:p>
          <a:p>
            <a:r>
              <a:rPr lang="en-IE" sz="3200" dirty="0"/>
              <a:t>A</a:t>
            </a:r>
            <a:r>
              <a:rPr lang="en-IE" sz="3200" dirty="0" smtClean="0"/>
              <a:t>ble </a:t>
            </a:r>
            <a:r>
              <a:rPr lang="en-IE" sz="3200" dirty="0"/>
              <a:t>to translate, synthesise, interpret and manage that information into measurable outcomes</a:t>
            </a:r>
            <a:endParaRPr lang="en-GB" sz="2900" dirty="0"/>
          </a:p>
          <a:p>
            <a:endParaRPr lang="en-IE" sz="2800" dirty="0" smtClean="0"/>
          </a:p>
        </p:txBody>
      </p:sp>
      <p:pic>
        <p:nvPicPr>
          <p:cNvPr id="2050" name="Picture 2" descr="Q:\Loretto Grogan\Images\T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77" y="2848706"/>
            <a:ext cx="2291862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r>
              <a:rPr lang="en-IE" sz="2800" dirty="0" smtClean="0"/>
              <a:t>Unstructured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Free or narrative text</a:t>
            </a:r>
          </a:p>
          <a:p>
            <a:r>
              <a:rPr lang="en-IE" sz="2800" dirty="0" smtClean="0"/>
              <a:t>Structured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Structured templates, drop down lists, tick boxes, radio buttons</a:t>
            </a:r>
          </a:p>
          <a:p>
            <a:r>
              <a:rPr lang="en-IE" sz="2800" dirty="0" smtClean="0"/>
              <a:t>Coded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Standardised terminologies which are associated with codes</a:t>
            </a:r>
          </a:p>
          <a:p>
            <a:r>
              <a:rPr lang="en-IE" sz="2800" dirty="0" smtClean="0"/>
              <a:t>Semi-structured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Hybrid model of structured, unstructured and coded data</a:t>
            </a:r>
          </a:p>
        </p:txBody>
      </p:sp>
    </p:spTree>
    <p:extLst>
      <p:ext uri="{BB962C8B-B14F-4D97-AF65-F5344CB8AC3E}">
        <p14:creationId xmlns:p14="http://schemas.microsoft.com/office/powerpoint/2010/main" val="28260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capture and structure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15600" cy="5380891"/>
          </a:xfrm>
        </p:spPr>
        <p:txBody>
          <a:bodyPr>
            <a:normAutofit lnSpcReduction="10000"/>
          </a:bodyPr>
          <a:lstStyle/>
          <a:p>
            <a:r>
              <a:rPr lang="en-IE" sz="2800" dirty="0"/>
              <a:t>Development and implementation of Electronic Health Care Records (EHCRs) and other information technology (IT) offers tremendous opportunities to enhance </a:t>
            </a:r>
            <a:r>
              <a:rPr lang="en-IE" sz="2800" dirty="0" smtClean="0"/>
              <a:t>clinical </a:t>
            </a:r>
            <a:r>
              <a:rPr lang="en-IE" sz="2800" dirty="0"/>
              <a:t>practice and capacity to capture and utilise patients’ clinical information to improve </a:t>
            </a:r>
            <a:r>
              <a:rPr lang="en-IE" sz="2800" dirty="0" smtClean="0"/>
              <a:t>healthcare</a:t>
            </a:r>
          </a:p>
          <a:p>
            <a:r>
              <a:rPr lang="en-IE" sz="2800" dirty="0"/>
              <a:t>E</a:t>
            </a:r>
            <a:r>
              <a:rPr lang="en-IE" sz="2800" dirty="0" smtClean="0"/>
              <a:t>nables </a:t>
            </a:r>
            <a:r>
              <a:rPr lang="en-IE" sz="2800" dirty="0"/>
              <a:t>multiple </a:t>
            </a:r>
            <a:r>
              <a:rPr lang="en-IE" sz="2800" dirty="0" smtClean="0"/>
              <a:t>benefits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more </a:t>
            </a:r>
            <a:r>
              <a:rPr lang="en-IE" sz="2600" dirty="0"/>
              <a:t>timely access to </a:t>
            </a:r>
            <a:r>
              <a:rPr lang="en-IE" sz="2600" dirty="0" smtClean="0"/>
              <a:t>information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improved </a:t>
            </a:r>
            <a:r>
              <a:rPr lang="en-IE" sz="2600" dirty="0"/>
              <a:t>end-user </a:t>
            </a:r>
            <a:r>
              <a:rPr lang="en-IE" sz="2600" dirty="0" smtClean="0"/>
              <a:t>efficiencies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retrieval </a:t>
            </a:r>
            <a:r>
              <a:rPr lang="en-IE" sz="2600" dirty="0"/>
              <a:t>of pertinent information (e.g., patients on a specific medication</a:t>
            </a:r>
            <a:r>
              <a:rPr lang="en-IE" sz="2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aggregation </a:t>
            </a:r>
            <a:r>
              <a:rPr lang="en-IE" sz="2600" dirty="0"/>
              <a:t>of large data sets to enable service development and planning and new potential for research</a:t>
            </a:r>
            <a:endParaRPr lang="en-IE" sz="2600" dirty="0" smtClean="0"/>
          </a:p>
          <a:p>
            <a:endParaRPr lang="en-IE" sz="2600" dirty="0" smtClean="0"/>
          </a:p>
        </p:txBody>
      </p:sp>
    </p:spTree>
    <p:extLst>
      <p:ext uri="{BB962C8B-B14F-4D97-AF65-F5344CB8AC3E}">
        <p14:creationId xmlns:p14="http://schemas.microsoft.com/office/powerpoint/2010/main" val="2348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 fontScale="92500" lnSpcReduction="10000"/>
          </a:bodyPr>
          <a:lstStyle/>
          <a:p>
            <a:r>
              <a:rPr lang="en-IE" sz="2800" dirty="0"/>
              <a:t>Unstructured </a:t>
            </a:r>
            <a:r>
              <a:rPr lang="en-IE" sz="2800" dirty="0" smtClean="0"/>
              <a:t>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text </a:t>
            </a:r>
            <a:r>
              <a:rPr lang="en-IE" sz="2600" dirty="0"/>
              <a:t>refers to free or narrative </a:t>
            </a:r>
            <a:r>
              <a:rPr lang="en-IE" sz="2600" dirty="0" smtClean="0"/>
              <a:t>text - often </a:t>
            </a:r>
            <a:r>
              <a:rPr lang="en-IE" sz="2600" dirty="0"/>
              <a:t>included in clinical notes, surgical records, medical reports or discharge </a:t>
            </a:r>
            <a:r>
              <a:rPr lang="en-IE" sz="2600" dirty="0" smtClean="0"/>
              <a:t>summaries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allows </a:t>
            </a:r>
            <a:r>
              <a:rPr lang="en-IE" sz="2600" dirty="0"/>
              <a:t>freedom of speech and </a:t>
            </a:r>
            <a:r>
              <a:rPr lang="en-IE" sz="2600" dirty="0" smtClean="0"/>
              <a:t>expressivity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facilitates </a:t>
            </a:r>
            <a:r>
              <a:rPr lang="en-IE" sz="2600" dirty="0"/>
              <a:t>documentation of complex presentations or impressions of a diagnosis which do not fit into predictable templates or quantifiable values </a:t>
            </a:r>
            <a:endParaRPr lang="en-IE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600" dirty="0" smtClean="0"/>
              <a:t>Structured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Inputting </a:t>
            </a:r>
            <a:r>
              <a:rPr lang="en-IE" sz="2600" dirty="0"/>
              <a:t>data into structured forms/templates which divide components of the note into different sections (e.g., history of presenting illness</a:t>
            </a:r>
            <a:r>
              <a:rPr lang="en-IE" sz="2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Selecting </a:t>
            </a:r>
            <a:r>
              <a:rPr lang="en-IE" sz="2600" dirty="0"/>
              <a:t>options from drop-down lists, tick boxes or radio buttons </a:t>
            </a:r>
            <a:endParaRPr lang="en-IE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lend </a:t>
            </a:r>
            <a:r>
              <a:rPr lang="en-IE" sz="2600" dirty="0"/>
              <a:t>themselves to less complicated patient </a:t>
            </a:r>
            <a:r>
              <a:rPr lang="en-IE" sz="2600" dirty="0" smtClean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941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57" y="3634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6682A"/>
                </a:solidFill>
              </a:rPr>
              <a:t>Clinical data types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383324"/>
            <a:ext cx="10550769" cy="5380891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Coded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smtClean="0"/>
              <a:t>Shared meaning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/>
              <a:t>S</a:t>
            </a:r>
            <a:r>
              <a:rPr lang="en-IE" sz="2600" dirty="0" smtClean="0"/>
              <a:t>tandardised </a:t>
            </a:r>
            <a:r>
              <a:rPr lang="en-IE" sz="2600" dirty="0"/>
              <a:t>terminologies (STs) have been </a:t>
            </a:r>
            <a:r>
              <a:rPr lang="en-IE" sz="2600" dirty="0" smtClean="0"/>
              <a:t>developed -associated </a:t>
            </a:r>
            <a:r>
              <a:rPr lang="en-IE" sz="2600" dirty="0"/>
              <a:t>with codes and represent defined aspects of </a:t>
            </a:r>
            <a:r>
              <a:rPr lang="en-IE" sz="2600" dirty="0" smtClean="0"/>
              <a:t>practice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 err="1" smtClean="0"/>
              <a:t>E.g.several</a:t>
            </a:r>
            <a:r>
              <a:rPr lang="en-IE" sz="2600" dirty="0" smtClean="0"/>
              <a:t> </a:t>
            </a:r>
            <a:r>
              <a:rPr lang="en-IE" sz="2600" dirty="0"/>
              <a:t>terms are utilised to describe high cholesterol but with STs everyone uses the same term, and these are mapped to a code (e.g., ICD-10 code E78.0 represents Hypercholesterolemia</a:t>
            </a:r>
            <a:r>
              <a:rPr lang="en-IE" sz="2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2600" dirty="0"/>
              <a:t>N</a:t>
            </a:r>
            <a:r>
              <a:rPr lang="en-IE" sz="2600" dirty="0" smtClean="0"/>
              <a:t>o </a:t>
            </a:r>
            <a:r>
              <a:rPr lang="en-IE" sz="2600" dirty="0"/>
              <a:t>single terminology has been accepted as a universal standard</a:t>
            </a:r>
            <a:r>
              <a:rPr lang="en-IE" sz="2600" dirty="0" smtClean="0"/>
              <a:t>  - Ireland SNOMED - CT</a:t>
            </a:r>
          </a:p>
        </p:txBody>
      </p:sp>
    </p:spTree>
    <p:extLst>
      <p:ext uri="{BB962C8B-B14F-4D97-AF65-F5344CB8AC3E}">
        <p14:creationId xmlns:p14="http://schemas.microsoft.com/office/powerpoint/2010/main" val="35623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15832</TotalTime>
  <Words>936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Facet</vt:lpstr>
      <vt:lpstr>Office Theme</vt:lpstr>
      <vt:lpstr>      eHealth and Data We do this every day…..  Master class 25th June 2020</vt:lpstr>
      <vt:lpstr>Introduction</vt:lpstr>
      <vt:lpstr>Today</vt:lpstr>
      <vt:lpstr>Health data and information</vt:lpstr>
      <vt:lpstr>Health information</vt:lpstr>
      <vt:lpstr>Clinical Data Types</vt:lpstr>
      <vt:lpstr>Clinical data capture and structure</vt:lpstr>
      <vt:lpstr>Clinical data types</vt:lpstr>
      <vt:lpstr>Clinical data types</vt:lpstr>
      <vt:lpstr>Clinical data types</vt:lpstr>
      <vt:lpstr>Clinical data types</vt:lpstr>
      <vt:lpstr>Clinical data types</vt:lpstr>
      <vt:lpstr>Clinical data types</vt:lpstr>
      <vt:lpstr>Clinical data types</vt:lpstr>
      <vt:lpstr>Advantages and disadvantages </vt:lpstr>
      <vt:lpstr>To conclude</vt:lpstr>
      <vt:lpstr>Additional information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Loretto Grogan</dc:creator>
  <cp:lastModifiedBy>Loretto Grogan</cp:lastModifiedBy>
  <cp:revision>171</cp:revision>
  <dcterms:created xsi:type="dcterms:W3CDTF">2014-09-12T02:18:09Z</dcterms:created>
  <dcterms:modified xsi:type="dcterms:W3CDTF">2020-06-25T07:52:04Z</dcterms:modified>
</cp:coreProperties>
</file>