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hir Obyrne" userId="bec99436-03c8-41e6-9e2f-207726f3554c" providerId="ADAL" clId="{AF5D95B6-C419-4DAD-AA16-08BA5C981A63}"/>
    <pc:docChg chg="custSel modSld">
      <pc:chgData name="Cahir Obyrne" userId="bec99436-03c8-41e6-9e2f-207726f3554c" providerId="ADAL" clId="{AF5D95B6-C419-4DAD-AA16-08BA5C981A63}" dt="2025-01-22T17:00:11.997" v="48" actId="6549"/>
      <pc:docMkLst>
        <pc:docMk/>
      </pc:docMkLst>
      <pc:sldChg chg="modSp mod">
        <pc:chgData name="Cahir Obyrne" userId="bec99436-03c8-41e6-9e2f-207726f3554c" providerId="ADAL" clId="{AF5D95B6-C419-4DAD-AA16-08BA5C981A63}" dt="2025-01-22T16:58:32.718" v="47" actId="313"/>
        <pc:sldMkLst>
          <pc:docMk/>
          <pc:sldMk cId="879588105" sldId="259"/>
        </pc:sldMkLst>
        <pc:spChg chg="mod">
          <ac:chgData name="Cahir Obyrne" userId="bec99436-03c8-41e6-9e2f-207726f3554c" providerId="ADAL" clId="{AF5D95B6-C419-4DAD-AA16-08BA5C981A63}" dt="2025-01-22T16:58:32.718" v="47" actId="313"/>
          <ac:spMkLst>
            <pc:docMk/>
            <pc:sldMk cId="879588105" sldId="259"/>
            <ac:spMk id="2" creationId="{00000000-0000-0000-0000-000000000000}"/>
          </ac:spMkLst>
        </pc:spChg>
      </pc:sldChg>
      <pc:sldChg chg="modSp mod">
        <pc:chgData name="Cahir Obyrne" userId="bec99436-03c8-41e6-9e2f-207726f3554c" providerId="ADAL" clId="{AF5D95B6-C419-4DAD-AA16-08BA5C981A63}" dt="2025-01-22T17:00:11.997" v="48" actId="6549"/>
        <pc:sldMkLst>
          <pc:docMk/>
          <pc:sldMk cId="1650516419" sldId="260"/>
        </pc:sldMkLst>
        <pc:spChg chg="mod">
          <ac:chgData name="Cahir Obyrne" userId="bec99436-03c8-41e6-9e2f-207726f3554c" providerId="ADAL" clId="{AF5D95B6-C419-4DAD-AA16-08BA5C981A63}" dt="2025-01-22T17:00:11.997" v="48" actId="6549"/>
          <ac:spMkLst>
            <pc:docMk/>
            <pc:sldMk cId="1650516419" sldId="260"/>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973BFE5A-7735-4354-8BC5-B9E577CECCC9}" type="datetimeFigureOut">
              <a:rPr lang="en-IE" smtClean="0"/>
              <a:t>23/01/2025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3992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973BFE5A-7735-4354-8BC5-B9E577CECCC9}" type="datetimeFigureOut">
              <a:rPr lang="en-IE" smtClean="0"/>
              <a:t>23/01/2025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2334712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973BFE5A-7735-4354-8BC5-B9E577CECCC9}" type="datetimeFigureOut">
              <a:rPr lang="en-IE" smtClean="0"/>
              <a:t>23/01/2025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2170534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5790A114-7202-C04D-B2ED-13180DF9F6CB}"/>
              </a:ext>
            </a:extLst>
          </p:cNvPr>
          <p:cNvSpPr txBox="1">
            <a:spLocks/>
          </p:cNvSpPr>
          <p:nvPr userDrawn="1"/>
        </p:nvSpPr>
        <p:spPr>
          <a:xfrm>
            <a:off x="1632000" y="432001"/>
            <a:ext cx="10515600" cy="750255"/>
          </a:xfrm>
          <a:prstGeom prst="rect">
            <a:avLst/>
          </a:prstGeom>
        </p:spPr>
        <p:txBody>
          <a:bodyPr lIns="0" tIns="0" rIns="0" bIns="0" anchor="t" anchorCtr="0"/>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n-US" sz="3200" b="1" dirty="0">
              <a:solidFill>
                <a:schemeClr val="bg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95EBD74-0306-1243-BD61-BBF9878D1E58}"/>
              </a:ext>
            </a:extLst>
          </p:cNvPr>
          <p:cNvSpPr>
            <a:spLocks noGrp="1"/>
          </p:cNvSpPr>
          <p:nvPr>
            <p:ph type="body" sz="quarter" idx="10"/>
          </p:nvPr>
        </p:nvSpPr>
        <p:spPr>
          <a:xfrm>
            <a:off x="1632000" y="2063999"/>
            <a:ext cx="8158547" cy="3921164"/>
          </a:xfrm>
        </p:spPr>
        <p:txBody>
          <a:bodyPr lIns="0" tIns="0" rIns="0" bIns="0">
            <a:normAutofit/>
          </a:bodyPr>
          <a:lstStyle>
            <a:lvl1pPr>
              <a:lnSpc>
                <a:spcPct val="120000"/>
              </a:lnSpc>
              <a:defRPr sz="1600">
                <a:latin typeface="Arial" panose="020B0604020202020204" pitchFamily="34" charset="0"/>
                <a:cs typeface="Arial" panose="020B0604020202020204" pitchFamily="34" charset="0"/>
              </a:defRPr>
            </a:lvl1pPr>
            <a:lvl2pPr>
              <a:lnSpc>
                <a:spcPct val="120000"/>
              </a:lnSpc>
              <a:defRPr sz="1600">
                <a:latin typeface="Arial" panose="020B0604020202020204" pitchFamily="34" charset="0"/>
                <a:cs typeface="Arial" panose="020B0604020202020204" pitchFamily="34" charset="0"/>
              </a:defRPr>
            </a:lvl2pPr>
            <a:lvl3pPr>
              <a:lnSpc>
                <a:spcPct val="120000"/>
              </a:lnSpc>
              <a:defRPr sz="1600">
                <a:latin typeface="Arial" panose="020B0604020202020204" pitchFamily="34" charset="0"/>
                <a:cs typeface="Arial" panose="020B0604020202020204" pitchFamily="34" charset="0"/>
              </a:defRPr>
            </a:lvl3pPr>
            <a:lvl4pPr>
              <a:lnSpc>
                <a:spcPct val="120000"/>
              </a:lnSpc>
              <a:defRPr sz="1600">
                <a:latin typeface="Arial" panose="020B0604020202020204" pitchFamily="34" charset="0"/>
                <a:cs typeface="Arial" panose="020B0604020202020204" pitchFamily="34" charset="0"/>
              </a:defRPr>
            </a:lvl4pPr>
            <a:lvl5pPr>
              <a:lnSpc>
                <a:spcPct val="120000"/>
              </a:lnSpc>
              <a:defRPr sz="160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2">
            <a:extLst>
              <a:ext uri="{FF2B5EF4-FFF2-40B4-BE49-F238E27FC236}">
                <a16:creationId xmlns:a16="http://schemas.microsoft.com/office/drawing/2014/main" id="{22B8EAEF-FD7E-A34D-A34A-ECED6073EE7D}"/>
              </a:ext>
            </a:extLst>
          </p:cNvPr>
          <p:cNvSpPr>
            <a:spLocks noGrp="1"/>
          </p:cNvSpPr>
          <p:nvPr>
            <p:ph type="body" sz="quarter" idx="11"/>
          </p:nvPr>
        </p:nvSpPr>
        <p:spPr>
          <a:xfrm>
            <a:off x="1632000" y="401454"/>
            <a:ext cx="8158547" cy="780801"/>
          </a:xfrm>
        </p:spPr>
        <p:txBody>
          <a:bodyPr lIns="0" tIns="0" rIns="0" bIns="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GB" dirty="0"/>
              <a:t>Click to edit Master text styles</a:t>
            </a:r>
          </a:p>
        </p:txBody>
      </p:sp>
    </p:spTree>
    <p:extLst>
      <p:ext uri="{BB962C8B-B14F-4D97-AF65-F5344CB8AC3E}">
        <p14:creationId xmlns:p14="http://schemas.microsoft.com/office/powerpoint/2010/main" val="58696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973BFE5A-7735-4354-8BC5-B9E577CECCC9}" type="datetimeFigureOut">
              <a:rPr lang="en-IE" smtClean="0"/>
              <a:t>23/01/2025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144008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3BFE5A-7735-4354-8BC5-B9E577CECCC9}" type="datetimeFigureOut">
              <a:rPr lang="en-IE" smtClean="0"/>
              <a:t>23/01/2025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3082965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973BFE5A-7735-4354-8BC5-B9E577CECCC9}" type="datetimeFigureOut">
              <a:rPr lang="en-IE" smtClean="0"/>
              <a:t>23/01/2025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343383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973BFE5A-7735-4354-8BC5-B9E577CECCC9}" type="datetimeFigureOut">
              <a:rPr lang="en-IE" smtClean="0"/>
              <a:t>23/01/2025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260004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973BFE5A-7735-4354-8BC5-B9E577CECCC9}" type="datetimeFigureOut">
              <a:rPr lang="en-IE" smtClean="0"/>
              <a:t>23/01/2025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167438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BFE5A-7735-4354-8BC5-B9E577CECCC9}" type="datetimeFigureOut">
              <a:rPr lang="en-IE" smtClean="0"/>
              <a:t>23/01/2025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293097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3BFE5A-7735-4354-8BC5-B9E577CECCC9}" type="datetimeFigureOut">
              <a:rPr lang="en-IE" smtClean="0"/>
              <a:t>23/01/2025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32474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3BFE5A-7735-4354-8BC5-B9E577CECCC9}" type="datetimeFigureOut">
              <a:rPr lang="en-IE" smtClean="0"/>
              <a:t>23/01/2025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F988847-A283-487D-A19B-4518AC47AD77}" type="slidenum">
              <a:rPr lang="en-IE" smtClean="0"/>
              <a:t>‹#›</a:t>
            </a:fld>
            <a:endParaRPr lang="en-IE"/>
          </a:p>
        </p:txBody>
      </p:sp>
    </p:spTree>
    <p:extLst>
      <p:ext uri="{BB962C8B-B14F-4D97-AF65-F5344CB8AC3E}">
        <p14:creationId xmlns:p14="http://schemas.microsoft.com/office/powerpoint/2010/main" val="228942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BFE5A-7735-4354-8BC5-B9E577CECCC9}" type="datetimeFigureOut">
              <a:rPr lang="en-IE" smtClean="0"/>
              <a:t>23/01/2025</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88847-A283-487D-A19B-4518AC47AD77}" type="slidenum">
              <a:rPr lang="en-IE" smtClean="0"/>
              <a:t>‹#›</a:t>
            </a:fld>
            <a:endParaRPr lang="en-IE"/>
          </a:p>
        </p:txBody>
      </p:sp>
    </p:spTree>
    <p:extLst>
      <p:ext uri="{BB962C8B-B14F-4D97-AF65-F5344CB8AC3E}">
        <p14:creationId xmlns:p14="http://schemas.microsoft.com/office/powerpoint/2010/main" val="3589776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9764" y="1626669"/>
            <a:ext cx="10876548" cy="4358494"/>
          </a:xfrm>
        </p:spPr>
        <p:txBody>
          <a:bodyPr/>
          <a:lstStyle/>
          <a:p>
            <a:pPr marL="0" indent="0" algn="ctr">
              <a:buNone/>
            </a:pPr>
            <a:r>
              <a:rPr lang="en-IE" b="1" u="sng" dirty="0"/>
              <a:t>Bottom Line Up Front:</a:t>
            </a:r>
          </a:p>
          <a:p>
            <a:pPr marL="0" indent="0" algn="ctr">
              <a:buNone/>
            </a:pPr>
            <a:endParaRPr lang="en-IE" b="1" u="sng" dirty="0"/>
          </a:p>
          <a:p>
            <a:pPr marL="0" indent="0" algn="ctr">
              <a:buNone/>
            </a:pPr>
            <a:r>
              <a:rPr lang="en-IE" b="1" u="sng" dirty="0"/>
              <a:t>Message from NECG Meeting </a:t>
            </a:r>
          </a:p>
          <a:p>
            <a:pPr marL="0" indent="0" algn="ctr">
              <a:buNone/>
            </a:pPr>
            <a:r>
              <a:rPr lang="en-IE" b="1" u="sng" dirty="0"/>
              <a:t>22/01/2025</a:t>
            </a:r>
            <a:endParaRPr lang="en-IE" dirty="0"/>
          </a:p>
          <a:p>
            <a:pPr marL="0" indent="0">
              <a:buNone/>
            </a:pPr>
            <a:r>
              <a:rPr lang="en-IE" b="1" dirty="0"/>
              <a:t> </a:t>
            </a:r>
            <a:endParaRPr lang="en-IE" dirty="0"/>
          </a:p>
          <a:p>
            <a:pPr marL="0" indent="0" algn="ctr">
              <a:buNone/>
            </a:pPr>
            <a:r>
              <a:rPr lang="en-IE" b="1" u="sng" dirty="0">
                <a:solidFill>
                  <a:srgbClr val="FF0000"/>
                </a:solidFill>
              </a:rPr>
              <a:t>This Is a generational storm that will see largescale damage – the general safety message to be issued is </a:t>
            </a:r>
          </a:p>
          <a:p>
            <a:pPr marL="0" indent="0" algn="ctr">
              <a:buNone/>
            </a:pPr>
            <a:r>
              <a:rPr lang="en-IE" b="1" u="sng">
                <a:solidFill>
                  <a:srgbClr val="FF0000"/>
                </a:solidFill>
              </a:rPr>
              <a:t>“</a:t>
            </a:r>
            <a:r>
              <a:rPr lang="en-IE" b="1" u="sng" dirty="0">
                <a:solidFill>
                  <a:srgbClr val="FF0000"/>
                </a:solidFill>
              </a:rPr>
              <a:t>everybody is to shelter in place” this may be applied to emergency services</a:t>
            </a:r>
            <a:r>
              <a:rPr lang="en-IE" b="1" u="sng">
                <a:solidFill>
                  <a:srgbClr val="FF0000"/>
                </a:solidFill>
              </a:rPr>
              <a:t>, rescue </a:t>
            </a:r>
            <a:r>
              <a:rPr lang="en-IE" b="1" u="sng" dirty="0">
                <a:solidFill>
                  <a:srgbClr val="FF0000"/>
                </a:solidFill>
              </a:rPr>
              <a:t>and recovery crews except in extraordinary circumstances </a:t>
            </a:r>
            <a:endParaRPr lang="en-IE" dirty="0">
              <a:solidFill>
                <a:srgbClr val="FF0000"/>
              </a:solidFill>
            </a:endParaRPr>
          </a:p>
          <a:p>
            <a:endParaRPr lang="en-IE" dirty="0"/>
          </a:p>
        </p:txBody>
      </p:sp>
      <p:sp>
        <p:nvSpPr>
          <p:cNvPr id="3" name="Text Placeholder 2"/>
          <p:cNvSpPr>
            <a:spLocks noGrp="1"/>
          </p:cNvSpPr>
          <p:nvPr>
            <p:ph type="body" sz="quarter" idx="11"/>
          </p:nvPr>
        </p:nvSpPr>
        <p:spPr/>
        <p:txBody>
          <a:bodyPr/>
          <a:lstStyle/>
          <a:p>
            <a:r>
              <a:rPr lang="en-IE" dirty="0"/>
              <a:t>Storm </a:t>
            </a:r>
            <a:r>
              <a:rPr lang="en-IE" dirty="0" err="1"/>
              <a:t>Éowyn</a:t>
            </a:r>
            <a:r>
              <a:rPr lang="en-IE" dirty="0"/>
              <a:t> NCMT Briefing 22/01/25</a:t>
            </a:r>
          </a:p>
        </p:txBody>
      </p:sp>
    </p:spTree>
    <p:extLst>
      <p:ext uri="{BB962C8B-B14F-4D97-AF65-F5344CB8AC3E}">
        <p14:creationId xmlns:p14="http://schemas.microsoft.com/office/powerpoint/2010/main" val="165051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85B0A863-C1EC-064E-8916-8E32C88BE966}"/>
              </a:ext>
            </a:extLst>
          </p:cNvPr>
          <p:cNvSpPr>
            <a:spLocks noGrp="1"/>
          </p:cNvSpPr>
          <p:nvPr>
            <p:ph type="body" sz="quarter" idx="11"/>
          </p:nvPr>
        </p:nvSpPr>
        <p:spPr/>
        <p:txBody>
          <a:bodyPr/>
          <a:lstStyle/>
          <a:p>
            <a:r>
              <a:rPr lang="en-IE" dirty="0"/>
              <a:t>Storm </a:t>
            </a:r>
            <a:r>
              <a:rPr lang="en-IE" dirty="0" err="1"/>
              <a:t>Éowyn</a:t>
            </a:r>
            <a:r>
              <a:rPr lang="en-IE" dirty="0"/>
              <a:t> - Current Warnings</a:t>
            </a:r>
          </a:p>
        </p:txBody>
      </p:sp>
      <p:sp>
        <p:nvSpPr>
          <p:cNvPr id="4" name="Content Placeholder 2">
            <a:extLst>
              <a:ext uri="{FF2B5EF4-FFF2-40B4-BE49-F238E27FC236}">
                <a16:creationId xmlns:a16="http://schemas.microsoft.com/office/drawing/2014/main" id="{10B67350-0289-E70F-647C-92612D700B7E}"/>
              </a:ext>
            </a:extLst>
          </p:cNvPr>
          <p:cNvSpPr txBox="1">
            <a:spLocks/>
          </p:cNvSpPr>
          <p:nvPr/>
        </p:nvSpPr>
        <p:spPr>
          <a:xfrm>
            <a:off x="263434" y="1301072"/>
            <a:ext cx="7852955" cy="525648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IE" sz="14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8552" y="1182255"/>
            <a:ext cx="5393448" cy="5449551"/>
          </a:xfrm>
          <a:prstGeom prst="rect">
            <a:avLst/>
          </a:prstGeom>
        </p:spPr>
      </p:pic>
      <p:sp>
        <p:nvSpPr>
          <p:cNvPr id="8" name="TextBox 7"/>
          <p:cNvSpPr txBox="1"/>
          <p:nvPr/>
        </p:nvSpPr>
        <p:spPr>
          <a:xfrm>
            <a:off x="365760" y="1434164"/>
            <a:ext cx="5755907" cy="2585323"/>
          </a:xfrm>
          <a:prstGeom prst="rect">
            <a:avLst/>
          </a:prstGeom>
          <a:noFill/>
          <a:ln>
            <a:solidFill>
              <a:srgbClr val="FF0000"/>
            </a:solidFill>
          </a:ln>
        </p:spPr>
        <p:txBody>
          <a:bodyPr wrap="square" rtlCol="0">
            <a:spAutoFit/>
          </a:bodyPr>
          <a:lstStyle/>
          <a:p>
            <a:r>
              <a:rPr lang="en-IE" b="1" u="sng" dirty="0">
                <a:solidFill>
                  <a:srgbClr val="FF0000"/>
                </a:solidFill>
              </a:rPr>
              <a:t>RED Warnings </a:t>
            </a:r>
            <a:r>
              <a:rPr lang="en-IE" dirty="0"/>
              <a:t>from 0200hrs Friday to 1500hrs Friday</a:t>
            </a:r>
          </a:p>
          <a:p>
            <a:r>
              <a:rPr lang="en-IE" dirty="0"/>
              <a:t>		</a:t>
            </a:r>
            <a:r>
              <a:rPr lang="en-IE" b="1" dirty="0">
                <a:solidFill>
                  <a:srgbClr val="FF0000"/>
                </a:solidFill>
              </a:rPr>
              <a:t>(Expect to change)</a:t>
            </a:r>
          </a:p>
          <a:p>
            <a:endParaRPr lang="en-IE" b="1" dirty="0">
              <a:solidFill>
                <a:srgbClr val="FF0000"/>
              </a:solidFill>
            </a:endParaRPr>
          </a:p>
          <a:p>
            <a:r>
              <a:rPr lang="en-IE" dirty="0"/>
              <a:t>Cork, Kerry &amp; Limerick 	0200hrs to 1000hrs</a:t>
            </a:r>
          </a:p>
          <a:p>
            <a:r>
              <a:rPr lang="en-IE" dirty="0"/>
              <a:t>Clare &amp; Galway		0300hrs to 1200hrs</a:t>
            </a:r>
          </a:p>
          <a:p>
            <a:r>
              <a:rPr lang="en-IE" dirty="0"/>
              <a:t>Leitrim, Mayo &amp; Sligo	0400hrs to 1200hrs</a:t>
            </a:r>
          </a:p>
          <a:p>
            <a:r>
              <a:rPr lang="en-IE" dirty="0"/>
              <a:t>Donegal			0600hrs to 1500hrs</a:t>
            </a:r>
          </a:p>
          <a:p>
            <a:r>
              <a:rPr lang="en-IE" dirty="0"/>
              <a:t>CN, MN, D, KE, LS, MH,</a:t>
            </a:r>
          </a:p>
          <a:p>
            <a:r>
              <a:rPr lang="en-IE" dirty="0"/>
              <a:t>OY, WW, RN, &amp; Tipp		0600hrs to 1200hrs</a:t>
            </a:r>
          </a:p>
        </p:txBody>
      </p:sp>
      <p:sp>
        <p:nvSpPr>
          <p:cNvPr id="9" name="TextBox 8"/>
          <p:cNvSpPr txBox="1"/>
          <p:nvPr/>
        </p:nvSpPr>
        <p:spPr>
          <a:xfrm>
            <a:off x="365760" y="4494998"/>
            <a:ext cx="5504648" cy="923330"/>
          </a:xfrm>
          <a:prstGeom prst="rect">
            <a:avLst/>
          </a:prstGeom>
          <a:noFill/>
        </p:spPr>
        <p:txBody>
          <a:bodyPr wrap="none" rtlCol="0">
            <a:spAutoFit/>
          </a:bodyPr>
          <a:lstStyle/>
          <a:p>
            <a:r>
              <a:rPr lang="en-IE" b="1" u="sng" dirty="0">
                <a:solidFill>
                  <a:srgbClr val="FFC000"/>
                </a:solidFill>
              </a:rPr>
              <a:t>ORANGE Warning </a:t>
            </a:r>
            <a:r>
              <a:rPr lang="en-IE" dirty="0"/>
              <a:t>from 0200hrs Friday to 1700hrs Friday</a:t>
            </a:r>
          </a:p>
          <a:p>
            <a:endParaRPr lang="en-IE" dirty="0"/>
          </a:p>
          <a:p>
            <a:r>
              <a:rPr lang="en-IE" dirty="0"/>
              <a:t>		</a:t>
            </a:r>
            <a:r>
              <a:rPr lang="en-IE" b="1" u="sng" dirty="0"/>
              <a:t>All of Ireland</a:t>
            </a:r>
          </a:p>
        </p:txBody>
      </p:sp>
    </p:spTree>
    <p:extLst>
      <p:ext uri="{BB962C8B-B14F-4D97-AF65-F5344CB8AC3E}">
        <p14:creationId xmlns:p14="http://schemas.microsoft.com/office/powerpoint/2010/main" val="2180244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25642" y="2063999"/>
            <a:ext cx="11280809" cy="3921164"/>
          </a:xfrm>
        </p:spPr>
        <p:txBody>
          <a:bodyPr>
            <a:normAutofit fontScale="77500" lnSpcReduction="20000"/>
          </a:bodyPr>
          <a:lstStyle/>
          <a:p>
            <a:r>
              <a:rPr lang="en-IE" b="1" u="sng" dirty="0"/>
              <a:t>Expected Impacts</a:t>
            </a:r>
            <a:endParaRPr lang="en-IE" dirty="0"/>
          </a:p>
          <a:p>
            <a:pPr lvl="1"/>
            <a:r>
              <a:rPr lang="en-IE" b="1" dirty="0"/>
              <a:t>Not safe to travel. </a:t>
            </a:r>
            <a:r>
              <a:rPr lang="en-IE" b="1" u="sng" dirty="0"/>
              <a:t>Stay Inside</a:t>
            </a:r>
            <a:r>
              <a:rPr lang="en-IE" b="1" dirty="0"/>
              <a:t> is the overriding safety message associated with this Storm</a:t>
            </a:r>
            <a:endParaRPr lang="en-IE" dirty="0"/>
          </a:p>
          <a:p>
            <a:pPr lvl="1"/>
            <a:r>
              <a:rPr lang="en-IE" b="1" dirty="0"/>
              <a:t>Extensive power outage</a:t>
            </a:r>
            <a:endParaRPr lang="en-IE" dirty="0"/>
          </a:p>
          <a:p>
            <a:pPr lvl="1"/>
            <a:r>
              <a:rPr lang="en-IE" b="1" dirty="0"/>
              <a:t>Impact to water supply</a:t>
            </a:r>
          </a:p>
          <a:p>
            <a:pPr lvl="1"/>
            <a:r>
              <a:rPr lang="en-IE" b="1" dirty="0"/>
              <a:t>Impact to Communications (Mobile, Data, Telephony)</a:t>
            </a:r>
          </a:p>
          <a:p>
            <a:pPr lvl="1"/>
            <a:r>
              <a:rPr lang="en-IE" b="1" dirty="0"/>
              <a:t>Injury due to impact from debris</a:t>
            </a:r>
            <a:endParaRPr lang="en-IE" dirty="0"/>
          </a:p>
          <a:p>
            <a:pPr lvl="1"/>
            <a:r>
              <a:rPr lang="en-IE" b="1" dirty="0"/>
              <a:t>Coastal Flooding</a:t>
            </a:r>
            <a:endParaRPr lang="en-IE" dirty="0"/>
          </a:p>
          <a:p>
            <a:pPr lvl="1"/>
            <a:r>
              <a:rPr lang="en-IE" b="1" dirty="0"/>
              <a:t>Localised Flooding</a:t>
            </a:r>
            <a:endParaRPr lang="en-IE" dirty="0"/>
          </a:p>
          <a:p>
            <a:pPr lvl="1"/>
            <a:r>
              <a:rPr lang="en-IE" b="1" dirty="0"/>
              <a:t>Public Transport will not be running</a:t>
            </a:r>
            <a:endParaRPr lang="en-IE" dirty="0"/>
          </a:p>
          <a:p>
            <a:pPr lvl="1"/>
            <a:r>
              <a:rPr lang="en-IE" b="1" dirty="0"/>
              <a:t>School closures</a:t>
            </a:r>
          </a:p>
          <a:p>
            <a:pPr lvl="1"/>
            <a:r>
              <a:rPr lang="en-IE" b="1" dirty="0"/>
              <a:t>Infrastructure damage</a:t>
            </a:r>
          </a:p>
          <a:p>
            <a:pPr lvl="1"/>
            <a:r>
              <a:rPr lang="en-IE" b="1" dirty="0"/>
              <a:t>Impact on road network</a:t>
            </a:r>
          </a:p>
          <a:p>
            <a:pPr lvl="1"/>
            <a:r>
              <a:rPr lang="en-IE" b="1" dirty="0"/>
              <a:t>Significant amount of fallen trees</a:t>
            </a:r>
          </a:p>
          <a:p>
            <a:pPr lvl="1"/>
            <a:endParaRPr lang="en-IE" b="1" dirty="0"/>
          </a:p>
          <a:p>
            <a:pPr lvl="1"/>
            <a:r>
              <a:rPr lang="en-IE" b="1" i="1" dirty="0"/>
              <a:t>There may be longer term impacts into weekend and the following week (restoration of power, transport etc). </a:t>
            </a:r>
          </a:p>
          <a:p>
            <a:pPr marL="457200" lvl="1" indent="0">
              <a:buNone/>
            </a:pPr>
            <a:endParaRPr lang="en-IE" dirty="0"/>
          </a:p>
          <a:p>
            <a:endParaRPr lang="en-IE" dirty="0"/>
          </a:p>
        </p:txBody>
      </p:sp>
      <p:sp>
        <p:nvSpPr>
          <p:cNvPr id="3" name="Text Placeholder 2"/>
          <p:cNvSpPr>
            <a:spLocks noGrp="1"/>
          </p:cNvSpPr>
          <p:nvPr>
            <p:ph type="body" sz="quarter" idx="11"/>
          </p:nvPr>
        </p:nvSpPr>
        <p:spPr/>
        <p:txBody>
          <a:bodyPr/>
          <a:lstStyle/>
          <a:p>
            <a:pPr algn="ctr"/>
            <a:r>
              <a:rPr lang="en-IE" dirty="0">
                <a:solidFill>
                  <a:srgbClr val="FF0000"/>
                </a:solidFill>
              </a:rPr>
              <a:t>Expected Impacts</a:t>
            </a:r>
          </a:p>
        </p:txBody>
      </p:sp>
    </p:spTree>
    <p:extLst>
      <p:ext uri="{BB962C8B-B14F-4D97-AF65-F5344CB8AC3E}">
        <p14:creationId xmlns:p14="http://schemas.microsoft.com/office/powerpoint/2010/main" val="1449751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7002" y="1280160"/>
            <a:ext cx="11656194" cy="5390147"/>
          </a:xfrm>
        </p:spPr>
        <p:txBody>
          <a:bodyPr>
            <a:normAutofit fontScale="77500" lnSpcReduction="20000"/>
          </a:bodyPr>
          <a:lstStyle/>
          <a:p>
            <a:r>
              <a:rPr lang="en-IE" b="1" u="sng" dirty="0"/>
              <a:t>RED to ORANGE </a:t>
            </a:r>
            <a:r>
              <a:rPr lang="en-IE" dirty="0"/>
              <a:t>– do we resume service provision on a time phased basis?</a:t>
            </a:r>
          </a:p>
          <a:p>
            <a:pPr lvl="1"/>
            <a:r>
              <a:rPr lang="en-IE" dirty="0"/>
              <a:t>Met  </a:t>
            </a:r>
            <a:r>
              <a:rPr lang="en-IE" dirty="0" err="1"/>
              <a:t>Éireann</a:t>
            </a:r>
            <a:r>
              <a:rPr lang="en-IE" dirty="0"/>
              <a:t> – expectation is that winds will be very high Orange level gusting into RED. Risk associated with staff and service users moving in continuing storm conditions and on routes that may have been impacted/compromised.</a:t>
            </a:r>
          </a:p>
          <a:p>
            <a:pPr lvl="0"/>
            <a:r>
              <a:rPr lang="en-IE" b="1" u="sng" dirty="0"/>
              <a:t>Essential Services </a:t>
            </a:r>
            <a:r>
              <a:rPr lang="en-IE" dirty="0"/>
              <a:t>– preparations to ensure key staff in position – </a:t>
            </a:r>
          </a:p>
          <a:p>
            <a:pPr lvl="1"/>
            <a:r>
              <a:rPr lang="en-IE" dirty="0">
                <a:solidFill>
                  <a:srgbClr val="FF0000"/>
                </a:solidFill>
              </a:rPr>
              <a:t>accommodation, shift extension, potential supply issues, pharma, linen etc</a:t>
            </a:r>
            <a:r>
              <a:rPr lang="en-IE" dirty="0"/>
              <a:t>.</a:t>
            </a:r>
          </a:p>
          <a:p>
            <a:pPr lvl="0"/>
            <a:r>
              <a:rPr lang="en-IE" b="1" u="sng" dirty="0"/>
              <a:t>Plan for vulnerable service users </a:t>
            </a:r>
            <a:r>
              <a:rPr lang="en-IE" dirty="0"/>
              <a:t>– dialysis, end of life care etc. </a:t>
            </a:r>
          </a:p>
          <a:p>
            <a:pPr lvl="1"/>
            <a:r>
              <a:rPr lang="en-IE" dirty="0">
                <a:solidFill>
                  <a:srgbClr val="FF0000"/>
                </a:solidFill>
              </a:rPr>
              <a:t>Pre-Storm, bring in house or other staff arrangements</a:t>
            </a:r>
          </a:p>
          <a:p>
            <a:pPr lvl="0"/>
            <a:r>
              <a:rPr lang="en-IE" b="1" u="sng" dirty="0"/>
              <a:t>Cancellation</a:t>
            </a:r>
            <a:r>
              <a:rPr lang="en-IE" u="sng" dirty="0"/>
              <a:t> </a:t>
            </a:r>
            <a:r>
              <a:rPr lang="en-IE" dirty="0"/>
              <a:t>of scheduled care / outpatient appointments / community based appointments– notifications to service users on media, social media and HSE.ie</a:t>
            </a:r>
          </a:p>
          <a:p>
            <a:pPr lvl="1"/>
            <a:r>
              <a:rPr lang="en-IE" dirty="0">
                <a:solidFill>
                  <a:srgbClr val="FF0000"/>
                </a:solidFill>
              </a:rPr>
              <a:t>In the face of such strong public safety messaging – focus should be on urgent/emergency service provision</a:t>
            </a:r>
          </a:p>
          <a:p>
            <a:pPr lvl="0"/>
            <a:r>
              <a:rPr lang="en-IE" b="1" u="sng" dirty="0"/>
              <a:t>Site/Facility preparation </a:t>
            </a:r>
            <a:r>
              <a:rPr lang="en-IE" dirty="0"/>
              <a:t>– check secondary power sources (generators), Secure loose materials on site (bins, Signs etc.)</a:t>
            </a:r>
          </a:p>
          <a:p>
            <a:pPr lvl="1"/>
            <a:r>
              <a:rPr lang="en-IE" dirty="0">
                <a:solidFill>
                  <a:srgbClr val="FF0000"/>
                </a:solidFill>
              </a:rPr>
              <a:t>Generators checked, fuel supply, Maintenance/Estates ensure they have </a:t>
            </a:r>
            <a:r>
              <a:rPr lang="en-IE" dirty="0" err="1">
                <a:solidFill>
                  <a:srgbClr val="FF0000"/>
                </a:solidFill>
              </a:rPr>
              <a:t>upto</a:t>
            </a:r>
            <a:r>
              <a:rPr lang="en-IE" dirty="0">
                <a:solidFill>
                  <a:srgbClr val="FF0000"/>
                </a:solidFill>
              </a:rPr>
              <a:t> date contact details for ESB/EIRGRID with facility details.</a:t>
            </a:r>
          </a:p>
          <a:p>
            <a:pPr lvl="0"/>
            <a:r>
              <a:rPr lang="en-IE" dirty="0"/>
              <a:t>Potential </a:t>
            </a:r>
            <a:r>
              <a:rPr lang="en-IE" b="1" u="sng" dirty="0"/>
              <a:t>impact on water supply </a:t>
            </a:r>
            <a:r>
              <a:rPr lang="en-IE" dirty="0"/>
              <a:t>– ensure on site water tanks are full &amp; additional supply of drinking water is available. (if impacted it could be days before normal services are resumed)</a:t>
            </a:r>
          </a:p>
          <a:p>
            <a:pPr lvl="1"/>
            <a:r>
              <a:rPr lang="en-IE" dirty="0">
                <a:solidFill>
                  <a:srgbClr val="FF0000"/>
                </a:solidFill>
              </a:rPr>
              <a:t>Water tanks full on all sites, alternate drinking water supply</a:t>
            </a:r>
          </a:p>
          <a:p>
            <a:pPr lvl="0"/>
            <a:r>
              <a:rPr lang="en-IE" dirty="0"/>
              <a:t>Regions need to engage with </a:t>
            </a:r>
            <a:r>
              <a:rPr lang="en-IE" b="1" u="sng" dirty="0"/>
              <a:t>LOCAL COORDINATION </a:t>
            </a:r>
            <a:r>
              <a:rPr lang="en-IE" dirty="0"/>
              <a:t>GROUPS (they have been told to stand up from this afternoon) – HSE issues can be addressed at these groups. HSE Emergency Management will assist Line Managers with contact and engagement.</a:t>
            </a:r>
          </a:p>
          <a:p>
            <a:pPr lvl="1"/>
            <a:r>
              <a:rPr lang="en-IE" dirty="0">
                <a:solidFill>
                  <a:srgbClr val="FF0000"/>
                </a:solidFill>
              </a:rPr>
              <a:t>Regional Line Management through HSE Emergency Management to engage with LCC groupings – essential for the recovery</a:t>
            </a:r>
          </a:p>
          <a:p>
            <a:r>
              <a:rPr lang="en-IE" b="1" u="sng" dirty="0"/>
              <a:t>Construction </a:t>
            </a:r>
            <a:r>
              <a:rPr lang="en-IE" dirty="0"/>
              <a:t>– </a:t>
            </a:r>
            <a:r>
              <a:rPr lang="en-IE" dirty="0">
                <a:solidFill>
                  <a:srgbClr val="FF0000"/>
                </a:solidFill>
              </a:rPr>
              <a:t>sites with on-going construction/building will need to ensure that sites are secured</a:t>
            </a:r>
            <a:r>
              <a:rPr lang="en-IE" dirty="0"/>
              <a:t>.</a:t>
            </a:r>
          </a:p>
          <a:p>
            <a:pPr lvl="0"/>
            <a:r>
              <a:rPr lang="en-IE" dirty="0"/>
              <a:t>All </a:t>
            </a:r>
            <a:r>
              <a:rPr lang="en-IE" dirty="0" err="1"/>
              <a:t>Comms</a:t>
            </a:r>
            <a:r>
              <a:rPr lang="en-IE" dirty="0"/>
              <a:t> to public continue to include reference to include </a:t>
            </a:r>
            <a:r>
              <a:rPr lang="en-IE" b="1" dirty="0"/>
              <a:t>public safety messaging </a:t>
            </a:r>
          </a:p>
          <a:p>
            <a:endParaRPr lang="en-IE" dirty="0"/>
          </a:p>
        </p:txBody>
      </p:sp>
      <p:sp>
        <p:nvSpPr>
          <p:cNvPr id="3" name="Text Placeholder 2"/>
          <p:cNvSpPr>
            <a:spLocks noGrp="1"/>
          </p:cNvSpPr>
          <p:nvPr>
            <p:ph type="body" sz="quarter" idx="11"/>
          </p:nvPr>
        </p:nvSpPr>
        <p:spPr/>
        <p:txBody>
          <a:bodyPr/>
          <a:lstStyle/>
          <a:p>
            <a:r>
              <a:rPr lang="en-IE" dirty="0"/>
              <a:t>HSE Considerations</a:t>
            </a:r>
          </a:p>
        </p:txBody>
      </p:sp>
    </p:spTree>
    <p:extLst>
      <p:ext uri="{BB962C8B-B14F-4D97-AF65-F5344CB8AC3E}">
        <p14:creationId xmlns:p14="http://schemas.microsoft.com/office/powerpoint/2010/main" val="87958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IE" dirty="0"/>
          </a:p>
        </p:txBody>
      </p:sp>
      <p:sp>
        <p:nvSpPr>
          <p:cNvPr id="3" name="Text Placeholder 2"/>
          <p:cNvSpPr>
            <a:spLocks noGrp="1"/>
          </p:cNvSpPr>
          <p:nvPr>
            <p:ph type="body" sz="quarter" idx="11"/>
          </p:nvPr>
        </p:nvSpPr>
        <p:spPr/>
        <p:txBody>
          <a:bodyPr/>
          <a:lstStyle/>
          <a:p>
            <a:r>
              <a:rPr lang="en-IE" dirty="0"/>
              <a:t>Orange Wind – Understanding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82255"/>
            <a:ext cx="12192000" cy="5391800"/>
          </a:xfrm>
          <a:prstGeom prst="rect">
            <a:avLst/>
          </a:prstGeom>
        </p:spPr>
      </p:pic>
    </p:spTree>
    <p:extLst>
      <p:ext uri="{BB962C8B-B14F-4D97-AF65-F5344CB8AC3E}">
        <p14:creationId xmlns:p14="http://schemas.microsoft.com/office/powerpoint/2010/main" val="309916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IE" dirty="0"/>
          </a:p>
        </p:txBody>
      </p:sp>
      <p:sp>
        <p:nvSpPr>
          <p:cNvPr id="3" name="Text Placeholder 2"/>
          <p:cNvSpPr>
            <a:spLocks noGrp="1"/>
          </p:cNvSpPr>
          <p:nvPr>
            <p:ph type="body" sz="quarter" idx="11"/>
          </p:nvPr>
        </p:nvSpPr>
        <p:spPr/>
        <p:txBody>
          <a:bodyPr/>
          <a:lstStyle/>
          <a:p>
            <a:r>
              <a:rPr lang="en-IE" dirty="0"/>
              <a:t>RED Wind – Understanding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58758"/>
            <a:ext cx="12192000" cy="5540425"/>
          </a:xfrm>
          <a:prstGeom prst="rect">
            <a:avLst/>
          </a:prstGeom>
        </p:spPr>
      </p:pic>
    </p:spTree>
    <p:extLst>
      <p:ext uri="{BB962C8B-B14F-4D97-AF65-F5344CB8AC3E}">
        <p14:creationId xmlns:p14="http://schemas.microsoft.com/office/powerpoint/2010/main" val="3693562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562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McGuinness5</dc:creator>
  <cp:lastModifiedBy>Tamara Reilly Gray</cp:lastModifiedBy>
  <cp:revision>9</cp:revision>
  <dcterms:created xsi:type="dcterms:W3CDTF">2025-01-22T15:33:17Z</dcterms:created>
  <dcterms:modified xsi:type="dcterms:W3CDTF">2025-01-23T11:46:00Z</dcterms:modified>
</cp:coreProperties>
</file>