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58" r:id="rId6"/>
    <p:sldId id="301" r:id="rId7"/>
    <p:sldId id="268" r:id="rId8"/>
    <p:sldId id="271" r:id="rId9"/>
    <p:sldId id="314" r:id="rId10"/>
    <p:sldId id="259" r:id="rId11"/>
    <p:sldId id="257" r:id="rId12"/>
    <p:sldId id="261" r:id="rId13"/>
    <p:sldId id="319" r:id="rId14"/>
    <p:sldId id="263" r:id="rId15"/>
    <p:sldId id="272" r:id="rId16"/>
    <p:sldId id="273" r:id="rId17"/>
    <p:sldId id="318" r:id="rId18"/>
    <p:sldId id="317" r:id="rId19"/>
    <p:sldId id="324" r:id="rId20"/>
    <p:sldId id="325" r:id="rId21"/>
    <p:sldId id="326" r:id="rId22"/>
    <p:sldId id="264"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66" autoAdjust="0"/>
  </p:normalViewPr>
  <p:slideViewPr>
    <p:cSldViewPr>
      <p:cViewPr varScale="1">
        <p:scale>
          <a:sx n="44" d="100"/>
          <a:sy n="44" d="100"/>
        </p:scale>
        <p:origin x="213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C85B0-D547-40A5-8788-3A64F131DAB5}" type="doc">
      <dgm:prSet loTypeId="urn:microsoft.com/office/officeart/2005/8/layout/orgChart1" loCatId="hierarchy" qsTypeId="urn:microsoft.com/office/officeart/2005/8/quickstyle/simple4" qsCatId="simple" csTypeId="urn:microsoft.com/office/officeart/2005/8/colors/accent3_3" csCatId="accent3" phldr="1"/>
      <dgm:spPr/>
      <dgm:t>
        <a:bodyPr/>
        <a:lstStyle/>
        <a:p>
          <a:endParaRPr lang="en-US"/>
        </a:p>
      </dgm:t>
    </dgm:pt>
    <dgm:pt modelId="{DB124385-E973-4926-8583-DFBF753EBFB4}">
      <dgm:prSet phldrT="[Text]" custT="1"/>
      <dgm:spPr>
        <a:effectLst>
          <a:glow rad="101600">
            <a:schemeClr val="accent3">
              <a:satMod val="175000"/>
              <a:alpha val="40000"/>
            </a:schemeClr>
          </a:glow>
        </a:effectLst>
      </dgm:spPr>
      <dgm:t>
        <a:bodyPr/>
        <a:lstStyle/>
        <a:p>
          <a:r>
            <a:rPr lang="en-US" sz="2400" dirty="0"/>
            <a:t>Health </a:t>
          </a:r>
          <a:r>
            <a:rPr lang="en-US" sz="2400" dirty="0" smtClean="0"/>
            <a:t>Information and Standards Directorate</a:t>
          </a:r>
          <a:endParaRPr lang="en-US" sz="2400" dirty="0"/>
        </a:p>
      </dgm:t>
    </dgm:pt>
    <dgm:pt modelId="{4DBC8956-2501-418A-81B2-A9330A6FFE5C}" type="parTrans" cxnId="{1C900AD0-2FF8-4225-9DD8-286660D16337}">
      <dgm:prSet/>
      <dgm:spPr/>
      <dgm:t>
        <a:bodyPr/>
        <a:lstStyle/>
        <a:p>
          <a:endParaRPr lang="en-US"/>
        </a:p>
      </dgm:t>
    </dgm:pt>
    <dgm:pt modelId="{994F1249-E148-43E9-83AB-31DCCA587C2E}" type="sibTrans" cxnId="{1C900AD0-2FF8-4225-9DD8-286660D16337}">
      <dgm:prSet/>
      <dgm:spPr/>
      <dgm:t>
        <a:bodyPr/>
        <a:lstStyle/>
        <a:p>
          <a:endParaRPr lang="en-US"/>
        </a:p>
      </dgm:t>
    </dgm:pt>
    <dgm:pt modelId="{FC15C1E4-7352-4D79-8B8D-A61763CDBF82}">
      <dgm:prSet phldrT="[Text]" custT="1"/>
      <dgm:spPr>
        <a:solidFill>
          <a:schemeClr val="accent5">
            <a:lumMod val="75000"/>
          </a:schemeClr>
        </a:solidFill>
        <a:effectLst>
          <a:glow rad="101600">
            <a:schemeClr val="accent5">
              <a:satMod val="175000"/>
              <a:alpha val="40000"/>
            </a:schemeClr>
          </a:glow>
        </a:effectLst>
      </dgm:spPr>
      <dgm:t>
        <a:bodyPr/>
        <a:lstStyle/>
        <a:p>
          <a:r>
            <a:rPr lang="en-US" sz="2000" dirty="0" smtClean="0"/>
            <a:t>HI Quality</a:t>
          </a:r>
          <a:endParaRPr lang="en-US" sz="2000" dirty="0"/>
        </a:p>
      </dgm:t>
    </dgm:pt>
    <dgm:pt modelId="{423B4C2E-7E7C-441C-A3FC-2B2321EB343E}" type="parTrans" cxnId="{8BB76214-8479-463E-A6DF-D3FBC49FBF29}">
      <dgm:prSet/>
      <dgm:spPr/>
      <dgm:t>
        <a:bodyPr/>
        <a:lstStyle/>
        <a:p>
          <a:endParaRPr lang="en-US"/>
        </a:p>
      </dgm:t>
    </dgm:pt>
    <dgm:pt modelId="{817D1C76-0347-4550-93C7-34AAC50AC649}" type="sibTrans" cxnId="{8BB76214-8479-463E-A6DF-D3FBC49FBF29}">
      <dgm:prSet/>
      <dgm:spPr/>
      <dgm:t>
        <a:bodyPr/>
        <a:lstStyle/>
        <a:p>
          <a:endParaRPr lang="en-US"/>
        </a:p>
      </dgm:t>
    </dgm:pt>
    <dgm:pt modelId="{FB5B8EB6-9428-4552-B0DF-D994CD29E2B8}">
      <dgm:prSet phldrT="[Text]" custT="1"/>
      <dgm:spPr>
        <a:solidFill>
          <a:schemeClr val="accent5">
            <a:lumMod val="75000"/>
          </a:schemeClr>
        </a:solidFill>
        <a:effectLst>
          <a:glow rad="101600">
            <a:schemeClr val="accent3">
              <a:satMod val="175000"/>
              <a:alpha val="40000"/>
            </a:schemeClr>
          </a:glow>
        </a:effectLst>
      </dgm:spPr>
      <dgm:t>
        <a:bodyPr/>
        <a:lstStyle/>
        <a:p>
          <a:r>
            <a:rPr lang="en-US" sz="2000" dirty="0" smtClean="0"/>
            <a:t>National Care Experience Programme</a:t>
          </a:r>
          <a:endParaRPr lang="en-US" sz="2000" dirty="0"/>
        </a:p>
      </dgm:t>
    </dgm:pt>
    <dgm:pt modelId="{97836246-9FB9-4950-B858-8C3229701FD4}" type="parTrans" cxnId="{72C51469-FFDF-45EB-91FF-B80597525D2C}">
      <dgm:prSet/>
      <dgm:spPr/>
      <dgm:t>
        <a:bodyPr/>
        <a:lstStyle/>
        <a:p>
          <a:endParaRPr lang="en-US"/>
        </a:p>
      </dgm:t>
    </dgm:pt>
    <dgm:pt modelId="{127F22C7-6D2D-4826-A4B1-4B32BE95AE2E}" type="sibTrans" cxnId="{72C51469-FFDF-45EB-91FF-B80597525D2C}">
      <dgm:prSet/>
      <dgm:spPr/>
      <dgm:t>
        <a:bodyPr/>
        <a:lstStyle/>
        <a:p>
          <a:endParaRPr lang="en-US"/>
        </a:p>
      </dgm:t>
    </dgm:pt>
    <dgm:pt modelId="{988226C0-9959-4661-AE57-B894DBD4A773}">
      <dgm:prSet phldrT="[Text]" custT="1"/>
      <dgm:spPr>
        <a:solidFill>
          <a:schemeClr val="accent5">
            <a:lumMod val="75000"/>
          </a:schemeClr>
        </a:solidFill>
        <a:effectLst>
          <a:glow rad="101600">
            <a:schemeClr val="accent3">
              <a:satMod val="175000"/>
              <a:alpha val="40000"/>
            </a:schemeClr>
          </a:glow>
        </a:effectLst>
      </dgm:spPr>
      <dgm:t>
        <a:bodyPr/>
        <a:lstStyle/>
        <a:p>
          <a:r>
            <a:rPr lang="en-US" sz="2000" dirty="0" smtClean="0"/>
            <a:t>HI Technical Standards</a:t>
          </a:r>
          <a:endParaRPr lang="en-US" sz="2000" dirty="0"/>
        </a:p>
      </dgm:t>
    </dgm:pt>
    <dgm:pt modelId="{D5F0E564-AFF7-44EF-8304-F6BA0C0FC45D}" type="parTrans" cxnId="{ECB3A059-21F6-4749-91DB-FCB528531B73}">
      <dgm:prSet/>
      <dgm:spPr/>
      <dgm:t>
        <a:bodyPr/>
        <a:lstStyle/>
        <a:p>
          <a:endParaRPr lang="en-US"/>
        </a:p>
      </dgm:t>
    </dgm:pt>
    <dgm:pt modelId="{8B9D9800-66C3-4116-870B-41BD0A16F003}" type="sibTrans" cxnId="{ECB3A059-21F6-4749-91DB-FCB528531B73}">
      <dgm:prSet/>
      <dgm:spPr/>
      <dgm:t>
        <a:bodyPr/>
        <a:lstStyle/>
        <a:p>
          <a:endParaRPr lang="en-US"/>
        </a:p>
      </dgm:t>
    </dgm:pt>
    <dgm:pt modelId="{43F0C6E1-F935-4302-A692-CFAD7F6153FC}">
      <dgm:prSet custT="1"/>
      <dgm:spPr>
        <a:solidFill>
          <a:schemeClr val="accent5">
            <a:lumMod val="75000"/>
          </a:schemeClr>
        </a:solidFill>
        <a:effectLst>
          <a:glow rad="101600">
            <a:schemeClr val="accent3">
              <a:satMod val="175000"/>
              <a:alpha val="40000"/>
            </a:schemeClr>
          </a:glow>
        </a:effectLst>
      </dgm:spPr>
      <dgm:t>
        <a:bodyPr/>
        <a:lstStyle/>
        <a:p>
          <a:r>
            <a:rPr lang="en-IE" sz="2000" dirty="0" smtClean="0"/>
            <a:t>Health and Social Care Standards</a:t>
          </a:r>
          <a:endParaRPr lang="en-IE" sz="2000" dirty="0"/>
        </a:p>
      </dgm:t>
    </dgm:pt>
    <dgm:pt modelId="{898D4A0E-E761-41BE-A077-0F61D69E7A00}" type="parTrans" cxnId="{10EE31F0-31BB-412C-B58A-B46B61F63923}">
      <dgm:prSet/>
      <dgm:spPr/>
      <dgm:t>
        <a:bodyPr/>
        <a:lstStyle/>
        <a:p>
          <a:endParaRPr lang="en-IE"/>
        </a:p>
      </dgm:t>
    </dgm:pt>
    <dgm:pt modelId="{3E87DAB3-4FDB-4527-A93C-8FC23CCE3401}" type="sibTrans" cxnId="{10EE31F0-31BB-412C-B58A-B46B61F63923}">
      <dgm:prSet/>
      <dgm:spPr/>
      <dgm:t>
        <a:bodyPr/>
        <a:lstStyle/>
        <a:p>
          <a:endParaRPr lang="en-IE"/>
        </a:p>
      </dgm:t>
    </dgm:pt>
    <dgm:pt modelId="{31CA2085-963E-4A80-8A68-688D921E4971}" type="pres">
      <dgm:prSet presAssocID="{9CAC85B0-D547-40A5-8788-3A64F131DAB5}" presName="hierChild1" presStyleCnt="0">
        <dgm:presLayoutVars>
          <dgm:orgChart val="1"/>
          <dgm:chPref val="1"/>
          <dgm:dir/>
          <dgm:animOne val="branch"/>
          <dgm:animLvl val="lvl"/>
          <dgm:resizeHandles/>
        </dgm:presLayoutVars>
      </dgm:prSet>
      <dgm:spPr/>
      <dgm:t>
        <a:bodyPr/>
        <a:lstStyle/>
        <a:p>
          <a:endParaRPr lang="en-IE"/>
        </a:p>
      </dgm:t>
    </dgm:pt>
    <dgm:pt modelId="{1804E52C-0174-48C8-BC24-7E40FDB198F5}" type="pres">
      <dgm:prSet presAssocID="{DB124385-E973-4926-8583-DFBF753EBFB4}" presName="hierRoot1" presStyleCnt="0">
        <dgm:presLayoutVars>
          <dgm:hierBranch val="init"/>
        </dgm:presLayoutVars>
      </dgm:prSet>
      <dgm:spPr/>
      <dgm:t>
        <a:bodyPr/>
        <a:lstStyle/>
        <a:p>
          <a:endParaRPr lang="en-IE"/>
        </a:p>
      </dgm:t>
    </dgm:pt>
    <dgm:pt modelId="{09C00AAD-C5CF-43E4-9E6F-5A4782701863}" type="pres">
      <dgm:prSet presAssocID="{DB124385-E973-4926-8583-DFBF753EBFB4}" presName="rootComposite1" presStyleCnt="0"/>
      <dgm:spPr/>
      <dgm:t>
        <a:bodyPr/>
        <a:lstStyle/>
        <a:p>
          <a:endParaRPr lang="en-IE"/>
        </a:p>
      </dgm:t>
    </dgm:pt>
    <dgm:pt modelId="{9F718EF5-8167-400D-AE7F-01FD589D6115}" type="pres">
      <dgm:prSet presAssocID="{DB124385-E973-4926-8583-DFBF753EBFB4}" presName="rootText1" presStyleLbl="node0" presStyleIdx="0" presStyleCnt="1" custScaleX="209560" custScaleY="232113">
        <dgm:presLayoutVars>
          <dgm:chPref val="3"/>
        </dgm:presLayoutVars>
      </dgm:prSet>
      <dgm:spPr/>
      <dgm:t>
        <a:bodyPr/>
        <a:lstStyle/>
        <a:p>
          <a:endParaRPr lang="en-IE"/>
        </a:p>
      </dgm:t>
    </dgm:pt>
    <dgm:pt modelId="{7B9C2592-3C4F-459C-9100-75526285218C}" type="pres">
      <dgm:prSet presAssocID="{DB124385-E973-4926-8583-DFBF753EBFB4}" presName="rootConnector1" presStyleLbl="node1" presStyleIdx="0" presStyleCnt="0"/>
      <dgm:spPr/>
      <dgm:t>
        <a:bodyPr/>
        <a:lstStyle/>
        <a:p>
          <a:endParaRPr lang="en-IE"/>
        </a:p>
      </dgm:t>
    </dgm:pt>
    <dgm:pt modelId="{F03120C1-ABD9-4B16-BF15-D7AD4979C364}" type="pres">
      <dgm:prSet presAssocID="{DB124385-E973-4926-8583-DFBF753EBFB4}" presName="hierChild2" presStyleCnt="0"/>
      <dgm:spPr/>
      <dgm:t>
        <a:bodyPr/>
        <a:lstStyle/>
        <a:p>
          <a:endParaRPr lang="en-IE"/>
        </a:p>
      </dgm:t>
    </dgm:pt>
    <dgm:pt modelId="{E9A6F23C-C33D-4568-8FF8-4884DE26A097}" type="pres">
      <dgm:prSet presAssocID="{D5F0E564-AFF7-44EF-8304-F6BA0C0FC45D}" presName="Name37" presStyleLbl="parChTrans1D2" presStyleIdx="0" presStyleCnt="4"/>
      <dgm:spPr/>
      <dgm:t>
        <a:bodyPr/>
        <a:lstStyle/>
        <a:p>
          <a:endParaRPr lang="en-IE"/>
        </a:p>
      </dgm:t>
    </dgm:pt>
    <dgm:pt modelId="{4CD2D72C-B39C-45D3-B497-B741CEC4D840}" type="pres">
      <dgm:prSet presAssocID="{988226C0-9959-4661-AE57-B894DBD4A773}" presName="hierRoot2" presStyleCnt="0">
        <dgm:presLayoutVars>
          <dgm:hierBranch val="init"/>
        </dgm:presLayoutVars>
      </dgm:prSet>
      <dgm:spPr/>
      <dgm:t>
        <a:bodyPr/>
        <a:lstStyle/>
        <a:p>
          <a:endParaRPr lang="en-IE"/>
        </a:p>
      </dgm:t>
    </dgm:pt>
    <dgm:pt modelId="{91032DEF-3C73-421C-B567-B37A22414321}" type="pres">
      <dgm:prSet presAssocID="{988226C0-9959-4661-AE57-B894DBD4A773}" presName="rootComposite" presStyleCnt="0"/>
      <dgm:spPr/>
      <dgm:t>
        <a:bodyPr/>
        <a:lstStyle/>
        <a:p>
          <a:endParaRPr lang="en-IE"/>
        </a:p>
      </dgm:t>
    </dgm:pt>
    <dgm:pt modelId="{CFF30CCF-EC24-4C7F-B8BB-30F5AE69794A}" type="pres">
      <dgm:prSet presAssocID="{988226C0-9959-4661-AE57-B894DBD4A773}" presName="rootText" presStyleLbl="node2" presStyleIdx="0" presStyleCnt="4" custLinFactX="144207" custLinFactNeighborX="200000" custLinFactNeighborY="846">
        <dgm:presLayoutVars>
          <dgm:chPref val="3"/>
        </dgm:presLayoutVars>
      </dgm:prSet>
      <dgm:spPr/>
      <dgm:t>
        <a:bodyPr/>
        <a:lstStyle/>
        <a:p>
          <a:endParaRPr lang="en-IE"/>
        </a:p>
      </dgm:t>
    </dgm:pt>
    <dgm:pt modelId="{8FE10212-9C5D-4F3B-8ACB-192DD0DB71B0}" type="pres">
      <dgm:prSet presAssocID="{988226C0-9959-4661-AE57-B894DBD4A773}" presName="rootConnector" presStyleLbl="node2" presStyleIdx="0" presStyleCnt="4"/>
      <dgm:spPr/>
      <dgm:t>
        <a:bodyPr/>
        <a:lstStyle/>
        <a:p>
          <a:endParaRPr lang="en-IE"/>
        </a:p>
      </dgm:t>
    </dgm:pt>
    <dgm:pt modelId="{66A529EE-D62F-4EB1-85FB-F4B44C6E96A3}" type="pres">
      <dgm:prSet presAssocID="{988226C0-9959-4661-AE57-B894DBD4A773}" presName="hierChild4" presStyleCnt="0"/>
      <dgm:spPr/>
      <dgm:t>
        <a:bodyPr/>
        <a:lstStyle/>
        <a:p>
          <a:endParaRPr lang="en-IE"/>
        </a:p>
      </dgm:t>
    </dgm:pt>
    <dgm:pt modelId="{0BDA6857-E939-4CC4-B743-9FE67E74BB5C}" type="pres">
      <dgm:prSet presAssocID="{988226C0-9959-4661-AE57-B894DBD4A773}" presName="hierChild5" presStyleCnt="0"/>
      <dgm:spPr/>
      <dgm:t>
        <a:bodyPr/>
        <a:lstStyle/>
        <a:p>
          <a:endParaRPr lang="en-IE"/>
        </a:p>
      </dgm:t>
    </dgm:pt>
    <dgm:pt modelId="{0CCFDE9E-E792-47C0-87CB-0C6FF1292284}" type="pres">
      <dgm:prSet presAssocID="{423B4C2E-7E7C-441C-A3FC-2B2321EB343E}" presName="Name37" presStyleLbl="parChTrans1D2" presStyleIdx="1" presStyleCnt="4"/>
      <dgm:spPr/>
      <dgm:t>
        <a:bodyPr/>
        <a:lstStyle/>
        <a:p>
          <a:endParaRPr lang="en-IE"/>
        </a:p>
      </dgm:t>
    </dgm:pt>
    <dgm:pt modelId="{8D7686C3-4ECC-4573-8430-2B446CA1C738}" type="pres">
      <dgm:prSet presAssocID="{FC15C1E4-7352-4D79-8B8D-A61763CDBF82}" presName="hierRoot2" presStyleCnt="0">
        <dgm:presLayoutVars>
          <dgm:hierBranch val="init"/>
        </dgm:presLayoutVars>
      </dgm:prSet>
      <dgm:spPr/>
      <dgm:t>
        <a:bodyPr/>
        <a:lstStyle/>
        <a:p>
          <a:endParaRPr lang="en-IE"/>
        </a:p>
      </dgm:t>
    </dgm:pt>
    <dgm:pt modelId="{A65A2457-482F-4F9E-B11D-9DF35C39FC26}" type="pres">
      <dgm:prSet presAssocID="{FC15C1E4-7352-4D79-8B8D-A61763CDBF82}" presName="rootComposite" presStyleCnt="0"/>
      <dgm:spPr/>
      <dgm:t>
        <a:bodyPr/>
        <a:lstStyle/>
        <a:p>
          <a:endParaRPr lang="en-IE"/>
        </a:p>
      </dgm:t>
    </dgm:pt>
    <dgm:pt modelId="{9564D699-C112-4B1A-9F3E-FDC1EC1F8410}" type="pres">
      <dgm:prSet presAssocID="{FC15C1E4-7352-4D79-8B8D-A61763CDBF82}" presName="rootText" presStyleLbl="node2" presStyleIdx="1" presStyleCnt="4" custLinFactX="16310" custLinFactNeighborX="100000" custLinFactNeighborY="846">
        <dgm:presLayoutVars>
          <dgm:chPref val="3"/>
        </dgm:presLayoutVars>
      </dgm:prSet>
      <dgm:spPr/>
      <dgm:t>
        <a:bodyPr/>
        <a:lstStyle/>
        <a:p>
          <a:endParaRPr lang="en-IE"/>
        </a:p>
      </dgm:t>
    </dgm:pt>
    <dgm:pt modelId="{A354C5A7-D28C-43E4-B513-89D4FA52B091}" type="pres">
      <dgm:prSet presAssocID="{FC15C1E4-7352-4D79-8B8D-A61763CDBF82}" presName="rootConnector" presStyleLbl="node2" presStyleIdx="1" presStyleCnt="4"/>
      <dgm:spPr/>
      <dgm:t>
        <a:bodyPr/>
        <a:lstStyle/>
        <a:p>
          <a:endParaRPr lang="en-IE"/>
        </a:p>
      </dgm:t>
    </dgm:pt>
    <dgm:pt modelId="{ACD7F052-D649-441F-809D-504F7D5D81EB}" type="pres">
      <dgm:prSet presAssocID="{FC15C1E4-7352-4D79-8B8D-A61763CDBF82}" presName="hierChild4" presStyleCnt="0"/>
      <dgm:spPr/>
      <dgm:t>
        <a:bodyPr/>
        <a:lstStyle/>
        <a:p>
          <a:endParaRPr lang="en-IE"/>
        </a:p>
      </dgm:t>
    </dgm:pt>
    <dgm:pt modelId="{9D92FB71-27A5-4D1B-A79B-67E224576F63}" type="pres">
      <dgm:prSet presAssocID="{FC15C1E4-7352-4D79-8B8D-A61763CDBF82}" presName="hierChild5" presStyleCnt="0"/>
      <dgm:spPr/>
      <dgm:t>
        <a:bodyPr/>
        <a:lstStyle/>
        <a:p>
          <a:endParaRPr lang="en-IE"/>
        </a:p>
      </dgm:t>
    </dgm:pt>
    <dgm:pt modelId="{3982BBA3-AFCA-4A25-A188-801D4AF273A8}" type="pres">
      <dgm:prSet presAssocID="{97836246-9FB9-4950-B858-8C3229701FD4}" presName="Name37" presStyleLbl="parChTrans1D2" presStyleIdx="2" presStyleCnt="4"/>
      <dgm:spPr/>
      <dgm:t>
        <a:bodyPr/>
        <a:lstStyle/>
        <a:p>
          <a:endParaRPr lang="en-IE"/>
        </a:p>
      </dgm:t>
    </dgm:pt>
    <dgm:pt modelId="{F44E0631-8829-4C30-8FB6-83AB440D30CE}" type="pres">
      <dgm:prSet presAssocID="{FB5B8EB6-9428-4552-B0DF-D994CD29E2B8}" presName="hierRoot2" presStyleCnt="0">
        <dgm:presLayoutVars>
          <dgm:hierBranch val="init"/>
        </dgm:presLayoutVars>
      </dgm:prSet>
      <dgm:spPr/>
      <dgm:t>
        <a:bodyPr/>
        <a:lstStyle/>
        <a:p>
          <a:endParaRPr lang="en-IE"/>
        </a:p>
      </dgm:t>
    </dgm:pt>
    <dgm:pt modelId="{950F6B9B-1864-4724-BD91-326DDF978166}" type="pres">
      <dgm:prSet presAssocID="{FB5B8EB6-9428-4552-B0DF-D994CD29E2B8}" presName="rootComposite" presStyleCnt="0"/>
      <dgm:spPr/>
      <dgm:t>
        <a:bodyPr/>
        <a:lstStyle/>
        <a:p>
          <a:endParaRPr lang="en-IE"/>
        </a:p>
      </dgm:t>
    </dgm:pt>
    <dgm:pt modelId="{A82373D0-928C-4191-9CAC-222C8B72F489}" type="pres">
      <dgm:prSet presAssocID="{FB5B8EB6-9428-4552-B0DF-D994CD29E2B8}" presName="rootText" presStyleLbl="node2" presStyleIdx="2" presStyleCnt="4" custLinFactX="-100000" custLinFactNeighborX="-130362" custLinFactNeighborY="846">
        <dgm:presLayoutVars>
          <dgm:chPref val="3"/>
        </dgm:presLayoutVars>
      </dgm:prSet>
      <dgm:spPr/>
      <dgm:t>
        <a:bodyPr/>
        <a:lstStyle/>
        <a:p>
          <a:endParaRPr lang="en-IE"/>
        </a:p>
      </dgm:t>
    </dgm:pt>
    <dgm:pt modelId="{5DEC4F6D-A5F5-4653-B49D-0F705D09537D}" type="pres">
      <dgm:prSet presAssocID="{FB5B8EB6-9428-4552-B0DF-D994CD29E2B8}" presName="rootConnector" presStyleLbl="node2" presStyleIdx="2" presStyleCnt="4"/>
      <dgm:spPr/>
      <dgm:t>
        <a:bodyPr/>
        <a:lstStyle/>
        <a:p>
          <a:endParaRPr lang="en-IE"/>
        </a:p>
      </dgm:t>
    </dgm:pt>
    <dgm:pt modelId="{76179417-9623-4D98-92D7-491CFA0ECB0B}" type="pres">
      <dgm:prSet presAssocID="{FB5B8EB6-9428-4552-B0DF-D994CD29E2B8}" presName="hierChild4" presStyleCnt="0"/>
      <dgm:spPr/>
      <dgm:t>
        <a:bodyPr/>
        <a:lstStyle/>
        <a:p>
          <a:endParaRPr lang="en-IE"/>
        </a:p>
      </dgm:t>
    </dgm:pt>
    <dgm:pt modelId="{D33F845F-AFEA-40AE-8F6B-2D52B9CEF1F3}" type="pres">
      <dgm:prSet presAssocID="{FB5B8EB6-9428-4552-B0DF-D994CD29E2B8}" presName="hierChild5" presStyleCnt="0"/>
      <dgm:spPr/>
      <dgm:t>
        <a:bodyPr/>
        <a:lstStyle/>
        <a:p>
          <a:endParaRPr lang="en-IE"/>
        </a:p>
      </dgm:t>
    </dgm:pt>
    <dgm:pt modelId="{AC5AED50-3119-4515-A1DD-B41D118EB641}" type="pres">
      <dgm:prSet presAssocID="{898D4A0E-E761-41BE-A077-0F61D69E7A00}" presName="Name37" presStyleLbl="parChTrans1D2" presStyleIdx="3" presStyleCnt="4"/>
      <dgm:spPr/>
      <dgm:t>
        <a:bodyPr/>
        <a:lstStyle/>
        <a:p>
          <a:endParaRPr lang="en-IE"/>
        </a:p>
      </dgm:t>
    </dgm:pt>
    <dgm:pt modelId="{E3D0FCDB-A98E-4D6D-A59E-273A77C3AA5F}" type="pres">
      <dgm:prSet presAssocID="{43F0C6E1-F935-4302-A692-CFAD7F6153FC}" presName="hierRoot2" presStyleCnt="0">
        <dgm:presLayoutVars>
          <dgm:hierBranch val="init"/>
        </dgm:presLayoutVars>
      </dgm:prSet>
      <dgm:spPr/>
      <dgm:t>
        <a:bodyPr/>
        <a:lstStyle/>
        <a:p>
          <a:endParaRPr lang="en-IE"/>
        </a:p>
      </dgm:t>
    </dgm:pt>
    <dgm:pt modelId="{60936B58-E67D-43C4-892A-144C412EAAA1}" type="pres">
      <dgm:prSet presAssocID="{43F0C6E1-F935-4302-A692-CFAD7F6153FC}" presName="rootComposite" presStyleCnt="0"/>
      <dgm:spPr/>
      <dgm:t>
        <a:bodyPr/>
        <a:lstStyle/>
        <a:p>
          <a:endParaRPr lang="en-IE"/>
        </a:p>
      </dgm:t>
    </dgm:pt>
    <dgm:pt modelId="{CB092F78-5B00-4BBA-BE11-D15D122E4B34}" type="pres">
      <dgm:prSet presAssocID="{43F0C6E1-F935-4302-A692-CFAD7F6153FC}" presName="rootText" presStyleLbl="node2" presStyleIdx="3" presStyleCnt="4" custLinFactX="-100000" custLinFactNeighborX="-136547" custLinFactNeighborY="846">
        <dgm:presLayoutVars>
          <dgm:chPref val="3"/>
        </dgm:presLayoutVars>
      </dgm:prSet>
      <dgm:spPr/>
      <dgm:t>
        <a:bodyPr/>
        <a:lstStyle/>
        <a:p>
          <a:endParaRPr lang="en-IE"/>
        </a:p>
      </dgm:t>
    </dgm:pt>
    <dgm:pt modelId="{94A604B5-BC9D-4A77-9147-04358AA8570F}" type="pres">
      <dgm:prSet presAssocID="{43F0C6E1-F935-4302-A692-CFAD7F6153FC}" presName="rootConnector" presStyleLbl="node2" presStyleIdx="3" presStyleCnt="4"/>
      <dgm:spPr/>
      <dgm:t>
        <a:bodyPr/>
        <a:lstStyle/>
        <a:p>
          <a:endParaRPr lang="en-IE"/>
        </a:p>
      </dgm:t>
    </dgm:pt>
    <dgm:pt modelId="{B2A128C1-E467-4497-B87B-FDFEA45A5AD8}" type="pres">
      <dgm:prSet presAssocID="{43F0C6E1-F935-4302-A692-CFAD7F6153FC}" presName="hierChild4" presStyleCnt="0"/>
      <dgm:spPr/>
      <dgm:t>
        <a:bodyPr/>
        <a:lstStyle/>
        <a:p>
          <a:endParaRPr lang="en-IE"/>
        </a:p>
      </dgm:t>
    </dgm:pt>
    <dgm:pt modelId="{73F89B43-0B27-4C85-BD69-26FA39E7BBA1}" type="pres">
      <dgm:prSet presAssocID="{43F0C6E1-F935-4302-A692-CFAD7F6153FC}" presName="hierChild5" presStyleCnt="0"/>
      <dgm:spPr/>
      <dgm:t>
        <a:bodyPr/>
        <a:lstStyle/>
        <a:p>
          <a:endParaRPr lang="en-IE"/>
        </a:p>
      </dgm:t>
    </dgm:pt>
    <dgm:pt modelId="{F03EC807-E81E-4797-BF48-DFA75288E1ED}" type="pres">
      <dgm:prSet presAssocID="{DB124385-E973-4926-8583-DFBF753EBFB4}" presName="hierChild3" presStyleCnt="0"/>
      <dgm:spPr/>
      <dgm:t>
        <a:bodyPr/>
        <a:lstStyle/>
        <a:p>
          <a:endParaRPr lang="en-IE"/>
        </a:p>
      </dgm:t>
    </dgm:pt>
  </dgm:ptLst>
  <dgm:cxnLst>
    <dgm:cxn modelId="{B449D65B-FA1A-43AC-ACA6-5D0B27813EF8}" type="presOf" srcId="{FB5B8EB6-9428-4552-B0DF-D994CD29E2B8}" destId="{A82373D0-928C-4191-9CAC-222C8B72F489}" srcOrd="0" destOrd="0" presId="urn:microsoft.com/office/officeart/2005/8/layout/orgChart1"/>
    <dgm:cxn modelId="{72C51469-FFDF-45EB-91FF-B80597525D2C}" srcId="{DB124385-E973-4926-8583-DFBF753EBFB4}" destId="{FB5B8EB6-9428-4552-B0DF-D994CD29E2B8}" srcOrd="2" destOrd="0" parTransId="{97836246-9FB9-4950-B858-8C3229701FD4}" sibTransId="{127F22C7-6D2D-4826-A4B1-4B32BE95AE2E}"/>
    <dgm:cxn modelId="{56628D13-1B47-4869-94EE-230CB8C9E389}" type="presOf" srcId="{43F0C6E1-F935-4302-A692-CFAD7F6153FC}" destId="{94A604B5-BC9D-4A77-9147-04358AA8570F}" srcOrd="1" destOrd="0" presId="urn:microsoft.com/office/officeart/2005/8/layout/orgChart1"/>
    <dgm:cxn modelId="{FA9B1101-C765-4F6F-868A-DF79CBBE430C}" type="presOf" srcId="{FC15C1E4-7352-4D79-8B8D-A61763CDBF82}" destId="{9564D699-C112-4B1A-9F3E-FDC1EC1F8410}" srcOrd="0" destOrd="0" presId="urn:microsoft.com/office/officeart/2005/8/layout/orgChart1"/>
    <dgm:cxn modelId="{6449CA93-037A-4968-8E68-0316F6DC021E}" type="presOf" srcId="{D5F0E564-AFF7-44EF-8304-F6BA0C0FC45D}" destId="{E9A6F23C-C33D-4568-8FF8-4884DE26A097}" srcOrd="0" destOrd="0" presId="urn:microsoft.com/office/officeart/2005/8/layout/orgChart1"/>
    <dgm:cxn modelId="{10EE31F0-31BB-412C-B58A-B46B61F63923}" srcId="{DB124385-E973-4926-8583-DFBF753EBFB4}" destId="{43F0C6E1-F935-4302-A692-CFAD7F6153FC}" srcOrd="3" destOrd="0" parTransId="{898D4A0E-E761-41BE-A077-0F61D69E7A00}" sibTransId="{3E87DAB3-4FDB-4527-A93C-8FC23CCE3401}"/>
    <dgm:cxn modelId="{3EACA572-CE8D-4B24-A51E-E3723CCF12CF}" type="presOf" srcId="{988226C0-9959-4661-AE57-B894DBD4A773}" destId="{CFF30CCF-EC24-4C7F-B8BB-30F5AE69794A}" srcOrd="0" destOrd="0" presId="urn:microsoft.com/office/officeart/2005/8/layout/orgChart1"/>
    <dgm:cxn modelId="{4E5CC87C-BB5C-42EB-BE73-6DE6BA1F6F1D}" type="presOf" srcId="{423B4C2E-7E7C-441C-A3FC-2B2321EB343E}" destId="{0CCFDE9E-E792-47C0-87CB-0C6FF1292284}" srcOrd="0" destOrd="0" presId="urn:microsoft.com/office/officeart/2005/8/layout/orgChart1"/>
    <dgm:cxn modelId="{ECB3A059-21F6-4749-91DB-FCB528531B73}" srcId="{DB124385-E973-4926-8583-DFBF753EBFB4}" destId="{988226C0-9959-4661-AE57-B894DBD4A773}" srcOrd="0" destOrd="0" parTransId="{D5F0E564-AFF7-44EF-8304-F6BA0C0FC45D}" sibTransId="{8B9D9800-66C3-4116-870B-41BD0A16F003}"/>
    <dgm:cxn modelId="{8ED3E42A-344C-4EEE-A5BB-F762DBAFD9E2}" type="presOf" srcId="{9CAC85B0-D547-40A5-8788-3A64F131DAB5}" destId="{31CA2085-963E-4A80-8A68-688D921E4971}" srcOrd="0" destOrd="0" presId="urn:microsoft.com/office/officeart/2005/8/layout/orgChart1"/>
    <dgm:cxn modelId="{C7370DCD-9865-410D-BACF-D59CDFEBEB40}" type="presOf" srcId="{DB124385-E973-4926-8583-DFBF753EBFB4}" destId="{9F718EF5-8167-400D-AE7F-01FD589D6115}" srcOrd="0" destOrd="0" presId="urn:microsoft.com/office/officeart/2005/8/layout/orgChart1"/>
    <dgm:cxn modelId="{1FD7E100-C235-4316-9D19-A5BE8870ABAD}" type="presOf" srcId="{988226C0-9959-4661-AE57-B894DBD4A773}" destId="{8FE10212-9C5D-4F3B-8ACB-192DD0DB71B0}" srcOrd="1" destOrd="0" presId="urn:microsoft.com/office/officeart/2005/8/layout/orgChart1"/>
    <dgm:cxn modelId="{B0B3F6F1-13FB-49FB-B991-7CCF7BBC2E58}" type="presOf" srcId="{DB124385-E973-4926-8583-DFBF753EBFB4}" destId="{7B9C2592-3C4F-459C-9100-75526285218C}" srcOrd="1" destOrd="0" presId="urn:microsoft.com/office/officeart/2005/8/layout/orgChart1"/>
    <dgm:cxn modelId="{4813A12A-2BA0-4D01-933F-73AE0EC9C907}" type="presOf" srcId="{898D4A0E-E761-41BE-A077-0F61D69E7A00}" destId="{AC5AED50-3119-4515-A1DD-B41D118EB641}" srcOrd="0" destOrd="0" presId="urn:microsoft.com/office/officeart/2005/8/layout/orgChart1"/>
    <dgm:cxn modelId="{E28F4ECB-3BA8-4CC9-A4AF-DFBC69DE88D5}" type="presOf" srcId="{97836246-9FB9-4950-B858-8C3229701FD4}" destId="{3982BBA3-AFCA-4A25-A188-801D4AF273A8}" srcOrd="0" destOrd="0" presId="urn:microsoft.com/office/officeart/2005/8/layout/orgChart1"/>
    <dgm:cxn modelId="{C760E9DC-DDBC-4966-BB08-A002C61CB5DF}" type="presOf" srcId="{43F0C6E1-F935-4302-A692-CFAD7F6153FC}" destId="{CB092F78-5B00-4BBA-BE11-D15D122E4B34}" srcOrd="0" destOrd="0" presId="urn:microsoft.com/office/officeart/2005/8/layout/orgChart1"/>
    <dgm:cxn modelId="{8BB76214-8479-463E-A6DF-D3FBC49FBF29}" srcId="{DB124385-E973-4926-8583-DFBF753EBFB4}" destId="{FC15C1E4-7352-4D79-8B8D-A61763CDBF82}" srcOrd="1" destOrd="0" parTransId="{423B4C2E-7E7C-441C-A3FC-2B2321EB343E}" sibTransId="{817D1C76-0347-4550-93C7-34AAC50AC649}"/>
    <dgm:cxn modelId="{17B74B46-B59B-4687-B9DA-4A0020F62008}" type="presOf" srcId="{FC15C1E4-7352-4D79-8B8D-A61763CDBF82}" destId="{A354C5A7-D28C-43E4-B513-89D4FA52B091}" srcOrd="1" destOrd="0" presId="urn:microsoft.com/office/officeart/2005/8/layout/orgChart1"/>
    <dgm:cxn modelId="{1C900AD0-2FF8-4225-9DD8-286660D16337}" srcId="{9CAC85B0-D547-40A5-8788-3A64F131DAB5}" destId="{DB124385-E973-4926-8583-DFBF753EBFB4}" srcOrd="0" destOrd="0" parTransId="{4DBC8956-2501-418A-81B2-A9330A6FFE5C}" sibTransId="{994F1249-E148-43E9-83AB-31DCCA587C2E}"/>
    <dgm:cxn modelId="{23AE042C-8FD9-4B5E-BFD3-B08FF1B16DEC}" type="presOf" srcId="{FB5B8EB6-9428-4552-B0DF-D994CD29E2B8}" destId="{5DEC4F6D-A5F5-4653-B49D-0F705D09537D}" srcOrd="1" destOrd="0" presId="urn:microsoft.com/office/officeart/2005/8/layout/orgChart1"/>
    <dgm:cxn modelId="{C188AF31-E621-4C66-A4A9-0BB681ED6E68}" type="presParOf" srcId="{31CA2085-963E-4A80-8A68-688D921E4971}" destId="{1804E52C-0174-48C8-BC24-7E40FDB198F5}" srcOrd="0" destOrd="0" presId="urn:microsoft.com/office/officeart/2005/8/layout/orgChart1"/>
    <dgm:cxn modelId="{6C2921E4-FA8D-4BFA-B1C1-4D4FA9ABAA33}" type="presParOf" srcId="{1804E52C-0174-48C8-BC24-7E40FDB198F5}" destId="{09C00AAD-C5CF-43E4-9E6F-5A4782701863}" srcOrd="0" destOrd="0" presId="urn:microsoft.com/office/officeart/2005/8/layout/orgChart1"/>
    <dgm:cxn modelId="{C180050C-56F7-4851-B538-D815D079C416}" type="presParOf" srcId="{09C00AAD-C5CF-43E4-9E6F-5A4782701863}" destId="{9F718EF5-8167-400D-AE7F-01FD589D6115}" srcOrd="0" destOrd="0" presId="urn:microsoft.com/office/officeart/2005/8/layout/orgChart1"/>
    <dgm:cxn modelId="{C0AD53A0-E6ED-4049-9941-0B3F90A4A181}" type="presParOf" srcId="{09C00AAD-C5CF-43E4-9E6F-5A4782701863}" destId="{7B9C2592-3C4F-459C-9100-75526285218C}" srcOrd="1" destOrd="0" presId="urn:microsoft.com/office/officeart/2005/8/layout/orgChart1"/>
    <dgm:cxn modelId="{4A89A807-2F8C-4D02-9E11-A9CD2AA303DF}" type="presParOf" srcId="{1804E52C-0174-48C8-BC24-7E40FDB198F5}" destId="{F03120C1-ABD9-4B16-BF15-D7AD4979C364}" srcOrd="1" destOrd="0" presId="urn:microsoft.com/office/officeart/2005/8/layout/orgChart1"/>
    <dgm:cxn modelId="{61596D10-D814-468A-B216-A3089E8D9F33}" type="presParOf" srcId="{F03120C1-ABD9-4B16-BF15-D7AD4979C364}" destId="{E9A6F23C-C33D-4568-8FF8-4884DE26A097}" srcOrd="0" destOrd="0" presId="urn:microsoft.com/office/officeart/2005/8/layout/orgChart1"/>
    <dgm:cxn modelId="{0105BF17-6E33-41DC-8FC8-C503E2EB6654}" type="presParOf" srcId="{F03120C1-ABD9-4B16-BF15-D7AD4979C364}" destId="{4CD2D72C-B39C-45D3-B497-B741CEC4D840}" srcOrd="1" destOrd="0" presId="urn:microsoft.com/office/officeart/2005/8/layout/orgChart1"/>
    <dgm:cxn modelId="{F82501FE-AB05-4061-8D74-2DFF47F21C67}" type="presParOf" srcId="{4CD2D72C-B39C-45D3-B497-B741CEC4D840}" destId="{91032DEF-3C73-421C-B567-B37A22414321}" srcOrd="0" destOrd="0" presId="urn:microsoft.com/office/officeart/2005/8/layout/orgChart1"/>
    <dgm:cxn modelId="{E2BBB129-C0D2-456E-8D83-C40A52528046}" type="presParOf" srcId="{91032DEF-3C73-421C-B567-B37A22414321}" destId="{CFF30CCF-EC24-4C7F-B8BB-30F5AE69794A}" srcOrd="0" destOrd="0" presId="urn:microsoft.com/office/officeart/2005/8/layout/orgChart1"/>
    <dgm:cxn modelId="{ACB402F3-E248-48AD-9BA5-1520C2FB9228}" type="presParOf" srcId="{91032DEF-3C73-421C-B567-B37A22414321}" destId="{8FE10212-9C5D-4F3B-8ACB-192DD0DB71B0}" srcOrd="1" destOrd="0" presId="urn:microsoft.com/office/officeart/2005/8/layout/orgChart1"/>
    <dgm:cxn modelId="{EAE400D2-379E-4E4C-9157-3D736290D071}" type="presParOf" srcId="{4CD2D72C-B39C-45D3-B497-B741CEC4D840}" destId="{66A529EE-D62F-4EB1-85FB-F4B44C6E96A3}" srcOrd="1" destOrd="0" presId="urn:microsoft.com/office/officeart/2005/8/layout/orgChart1"/>
    <dgm:cxn modelId="{40D7A2F1-6412-4162-A993-659E6EFC2947}" type="presParOf" srcId="{4CD2D72C-B39C-45D3-B497-B741CEC4D840}" destId="{0BDA6857-E939-4CC4-B743-9FE67E74BB5C}" srcOrd="2" destOrd="0" presId="urn:microsoft.com/office/officeart/2005/8/layout/orgChart1"/>
    <dgm:cxn modelId="{6AAF8431-F768-4407-9B8C-993DA31A3AAC}" type="presParOf" srcId="{F03120C1-ABD9-4B16-BF15-D7AD4979C364}" destId="{0CCFDE9E-E792-47C0-87CB-0C6FF1292284}" srcOrd="2" destOrd="0" presId="urn:microsoft.com/office/officeart/2005/8/layout/orgChart1"/>
    <dgm:cxn modelId="{B6BB2E41-72D5-42B1-A8BA-9973DD6AE3CC}" type="presParOf" srcId="{F03120C1-ABD9-4B16-BF15-D7AD4979C364}" destId="{8D7686C3-4ECC-4573-8430-2B446CA1C738}" srcOrd="3" destOrd="0" presId="urn:microsoft.com/office/officeart/2005/8/layout/orgChart1"/>
    <dgm:cxn modelId="{D700948B-9D89-470C-B521-D8D54EE6C89B}" type="presParOf" srcId="{8D7686C3-4ECC-4573-8430-2B446CA1C738}" destId="{A65A2457-482F-4F9E-B11D-9DF35C39FC26}" srcOrd="0" destOrd="0" presId="urn:microsoft.com/office/officeart/2005/8/layout/orgChart1"/>
    <dgm:cxn modelId="{10F558CF-7A7D-4F50-AD36-27CB7A041CEC}" type="presParOf" srcId="{A65A2457-482F-4F9E-B11D-9DF35C39FC26}" destId="{9564D699-C112-4B1A-9F3E-FDC1EC1F8410}" srcOrd="0" destOrd="0" presId="urn:microsoft.com/office/officeart/2005/8/layout/orgChart1"/>
    <dgm:cxn modelId="{85A90D87-650D-4C83-8403-9AC60E62E200}" type="presParOf" srcId="{A65A2457-482F-4F9E-B11D-9DF35C39FC26}" destId="{A354C5A7-D28C-43E4-B513-89D4FA52B091}" srcOrd="1" destOrd="0" presId="urn:microsoft.com/office/officeart/2005/8/layout/orgChart1"/>
    <dgm:cxn modelId="{82CCEE95-FA78-4A74-B59E-609624E6F61B}" type="presParOf" srcId="{8D7686C3-4ECC-4573-8430-2B446CA1C738}" destId="{ACD7F052-D649-441F-809D-504F7D5D81EB}" srcOrd="1" destOrd="0" presId="urn:microsoft.com/office/officeart/2005/8/layout/orgChart1"/>
    <dgm:cxn modelId="{29C343A9-E0A5-447F-B406-92A11101DE40}" type="presParOf" srcId="{8D7686C3-4ECC-4573-8430-2B446CA1C738}" destId="{9D92FB71-27A5-4D1B-A79B-67E224576F63}" srcOrd="2" destOrd="0" presId="urn:microsoft.com/office/officeart/2005/8/layout/orgChart1"/>
    <dgm:cxn modelId="{E957C26F-EC02-4E47-BA5B-5E771EFBF5F4}" type="presParOf" srcId="{F03120C1-ABD9-4B16-BF15-D7AD4979C364}" destId="{3982BBA3-AFCA-4A25-A188-801D4AF273A8}" srcOrd="4" destOrd="0" presId="urn:microsoft.com/office/officeart/2005/8/layout/orgChart1"/>
    <dgm:cxn modelId="{2EEFF798-D870-4DCF-BFC3-1037DB14188F}" type="presParOf" srcId="{F03120C1-ABD9-4B16-BF15-D7AD4979C364}" destId="{F44E0631-8829-4C30-8FB6-83AB440D30CE}" srcOrd="5" destOrd="0" presId="urn:microsoft.com/office/officeart/2005/8/layout/orgChart1"/>
    <dgm:cxn modelId="{4D5FA0A4-F2F7-40FE-B0B7-24606F32794F}" type="presParOf" srcId="{F44E0631-8829-4C30-8FB6-83AB440D30CE}" destId="{950F6B9B-1864-4724-BD91-326DDF978166}" srcOrd="0" destOrd="0" presId="urn:microsoft.com/office/officeart/2005/8/layout/orgChart1"/>
    <dgm:cxn modelId="{973BA14C-8DC7-484A-A843-3028EEDEA2C9}" type="presParOf" srcId="{950F6B9B-1864-4724-BD91-326DDF978166}" destId="{A82373D0-928C-4191-9CAC-222C8B72F489}" srcOrd="0" destOrd="0" presId="urn:microsoft.com/office/officeart/2005/8/layout/orgChart1"/>
    <dgm:cxn modelId="{739CDD90-A2F0-4F4B-81FD-01933AED82ED}" type="presParOf" srcId="{950F6B9B-1864-4724-BD91-326DDF978166}" destId="{5DEC4F6D-A5F5-4653-B49D-0F705D09537D}" srcOrd="1" destOrd="0" presId="urn:microsoft.com/office/officeart/2005/8/layout/orgChart1"/>
    <dgm:cxn modelId="{B2D9B5F5-5F2F-42A1-9BDA-93FDC5067E74}" type="presParOf" srcId="{F44E0631-8829-4C30-8FB6-83AB440D30CE}" destId="{76179417-9623-4D98-92D7-491CFA0ECB0B}" srcOrd="1" destOrd="0" presId="urn:microsoft.com/office/officeart/2005/8/layout/orgChart1"/>
    <dgm:cxn modelId="{60234A99-A1C9-442C-BA0A-998A6C3EFBB7}" type="presParOf" srcId="{F44E0631-8829-4C30-8FB6-83AB440D30CE}" destId="{D33F845F-AFEA-40AE-8F6B-2D52B9CEF1F3}" srcOrd="2" destOrd="0" presId="urn:microsoft.com/office/officeart/2005/8/layout/orgChart1"/>
    <dgm:cxn modelId="{75BEE581-E1B3-4C4C-816E-155F1D8B200B}" type="presParOf" srcId="{F03120C1-ABD9-4B16-BF15-D7AD4979C364}" destId="{AC5AED50-3119-4515-A1DD-B41D118EB641}" srcOrd="6" destOrd="0" presId="urn:microsoft.com/office/officeart/2005/8/layout/orgChart1"/>
    <dgm:cxn modelId="{E6108B1E-98E4-40B5-A234-3BBBAD42981E}" type="presParOf" srcId="{F03120C1-ABD9-4B16-BF15-D7AD4979C364}" destId="{E3D0FCDB-A98E-4D6D-A59E-273A77C3AA5F}" srcOrd="7" destOrd="0" presId="urn:microsoft.com/office/officeart/2005/8/layout/orgChart1"/>
    <dgm:cxn modelId="{52435337-F13A-4244-9E7E-5C4784E40B3D}" type="presParOf" srcId="{E3D0FCDB-A98E-4D6D-A59E-273A77C3AA5F}" destId="{60936B58-E67D-43C4-892A-144C412EAAA1}" srcOrd="0" destOrd="0" presId="urn:microsoft.com/office/officeart/2005/8/layout/orgChart1"/>
    <dgm:cxn modelId="{25E00E55-6EC3-4750-8AC2-6FFC44CDCE66}" type="presParOf" srcId="{60936B58-E67D-43C4-892A-144C412EAAA1}" destId="{CB092F78-5B00-4BBA-BE11-D15D122E4B34}" srcOrd="0" destOrd="0" presId="urn:microsoft.com/office/officeart/2005/8/layout/orgChart1"/>
    <dgm:cxn modelId="{ED4F9209-FF5A-41E8-8E5F-BA7B7106F333}" type="presParOf" srcId="{60936B58-E67D-43C4-892A-144C412EAAA1}" destId="{94A604B5-BC9D-4A77-9147-04358AA8570F}" srcOrd="1" destOrd="0" presId="urn:microsoft.com/office/officeart/2005/8/layout/orgChart1"/>
    <dgm:cxn modelId="{F6AA2372-0C2E-4FAF-95B8-59EDD9538F94}" type="presParOf" srcId="{E3D0FCDB-A98E-4D6D-A59E-273A77C3AA5F}" destId="{B2A128C1-E467-4497-B87B-FDFEA45A5AD8}" srcOrd="1" destOrd="0" presId="urn:microsoft.com/office/officeart/2005/8/layout/orgChart1"/>
    <dgm:cxn modelId="{9A61950A-EE0A-46D7-8393-823F235FC811}" type="presParOf" srcId="{E3D0FCDB-A98E-4D6D-A59E-273A77C3AA5F}" destId="{73F89B43-0B27-4C85-BD69-26FA39E7BBA1}" srcOrd="2" destOrd="0" presId="urn:microsoft.com/office/officeart/2005/8/layout/orgChart1"/>
    <dgm:cxn modelId="{5D091BCC-B9F6-4350-BAE1-64A452C748F4}" type="presParOf" srcId="{1804E52C-0174-48C8-BC24-7E40FDB198F5}" destId="{F03EC807-E81E-4797-BF48-DFA75288E1E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E"/>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ED24E97-A8F3-4EA7-9AF8-3D5BE49D3A31}" type="datetimeFigureOut">
              <a:rPr lang="en-IE" smtClean="0"/>
              <a:t>24/06/2020</a:t>
            </a:fld>
            <a:endParaRPr lang="en-I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609C071-5BC5-4EBD-B432-E103D22D6535}" type="slidenum">
              <a:rPr lang="en-IE" smtClean="0"/>
              <a:t>‹#›</a:t>
            </a:fld>
            <a:endParaRPr lang="en-IE"/>
          </a:p>
        </p:txBody>
      </p:sp>
    </p:spTree>
    <p:extLst>
      <p:ext uri="{BB962C8B-B14F-4D97-AF65-F5344CB8AC3E}">
        <p14:creationId xmlns:p14="http://schemas.microsoft.com/office/powerpoint/2010/main" val="177649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r>
              <a:rPr lang="en-IE" dirty="0" smtClean="0"/>
              <a:t>Hello and good morning to everyone</a:t>
            </a:r>
          </a:p>
          <a:p>
            <a:endParaRPr lang="en-IE" dirty="0" smtClean="0"/>
          </a:p>
          <a:p>
            <a:r>
              <a:rPr lang="en-IE" dirty="0" smtClean="0"/>
              <a:t>Thanks to Loretto and Theresa for organising these webinars. I hope you all enjoy them and find them beneficial.</a:t>
            </a:r>
          </a:p>
          <a:p>
            <a:endParaRPr lang="en-IE" dirty="0" smtClean="0"/>
          </a:p>
          <a:p>
            <a:r>
              <a:rPr lang="en-IE" dirty="0" smtClean="0"/>
              <a:t>Briefly about myself, I’m the standards and technology manager in HIQA, been in the role quite a few years now.  Currently I’m displaced in Tipperary since March 13</a:t>
            </a:r>
            <a:r>
              <a:rPr lang="en-IE" baseline="30000" dirty="0" smtClean="0"/>
              <a:t>th.</a:t>
            </a:r>
            <a:r>
              <a:rPr lang="en-IE" baseline="0" dirty="0" smtClean="0"/>
              <a:t> </a:t>
            </a:r>
          </a:p>
          <a:p>
            <a:endParaRPr lang="en-IE" baseline="0" dirty="0" smtClean="0"/>
          </a:p>
          <a:p>
            <a:endParaRPr lang="en-US" dirty="0" smtClean="0"/>
          </a:p>
        </p:txBody>
      </p:sp>
    </p:spTree>
    <p:extLst>
      <p:ext uri="{BB962C8B-B14F-4D97-AF65-F5344CB8AC3E}">
        <p14:creationId xmlns:p14="http://schemas.microsoft.com/office/powerpoint/2010/main" val="5072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baseline="0" dirty="0" smtClean="0"/>
              <a:t>T</a:t>
            </a:r>
            <a:r>
              <a:rPr lang="en-IE" baseline="0" dirty="0" smtClean="0"/>
              <a:t>he assessment tool comprises five sections, each focusing on one key dimension of data quality. </a:t>
            </a:r>
          </a:p>
          <a:p>
            <a:endParaRPr lang="en-IE" baseline="0" dirty="0" smtClean="0"/>
          </a:p>
          <a:p>
            <a:r>
              <a:rPr lang="en-IE" baseline="0" dirty="0" smtClean="0"/>
              <a:t>Each section contains an introduction to the dimension, definitions/explanations of the quality characteristics of that dimension, examples of assessment of that dimension,  and the assessment tool itself, where users can assess the quality of their data</a:t>
            </a:r>
          </a:p>
          <a:p>
            <a:pPr defTabSz="933237">
              <a:defRPr/>
            </a:pPr>
            <a:endParaRPr lang="en-IE" dirty="0" smtClean="0"/>
          </a:p>
          <a:p>
            <a:pPr defTabSz="933237">
              <a:defRPr/>
            </a:pPr>
            <a:r>
              <a:rPr lang="en-IE" dirty="0" smtClean="0"/>
              <a:t>The assessment tool has</a:t>
            </a:r>
            <a:r>
              <a:rPr lang="en-IE" baseline="0" dirty="0" smtClean="0"/>
              <a:t> been developed as an interactive PDF also. </a:t>
            </a:r>
          </a:p>
          <a:p>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10</a:t>
            </a:fld>
            <a:endParaRPr lang="en-IE"/>
          </a:p>
        </p:txBody>
      </p:sp>
    </p:spTree>
    <p:extLst>
      <p:ext uri="{BB962C8B-B14F-4D97-AF65-F5344CB8AC3E}">
        <p14:creationId xmlns:p14="http://schemas.microsoft.com/office/powerpoint/2010/main" val="210972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At the back of the Guidance, there are a number of templates which organisations can use to address various aspects of data quality practices…illustrated on the </a:t>
            </a:r>
            <a:r>
              <a:rPr lang="en-IE" dirty="0" err="1" smtClean="0"/>
              <a:t>slied</a:t>
            </a:r>
            <a:r>
              <a:rPr lang="en-IE" dirty="0" smtClean="0"/>
              <a:t> are templates for</a:t>
            </a:r>
            <a:r>
              <a:rPr lang="en-IE" baseline="0" dirty="0" smtClean="0"/>
              <a:t> a data dictionary, a data quality statement and a data strategy template.</a:t>
            </a:r>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11</a:t>
            </a:fld>
            <a:endParaRPr lang="en-IE"/>
          </a:p>
        </p:txBody>
      </p:sp>
    </p:spTree>
    <p:extLst>
      <p:ext uri="{BB962C8B-B14F-4D97-AF65-F5344CB8AC3E}">
        <p14:creationId xmlns:p14="http://schemas.microsoft.com/office/powerpoint/2010/main" val="268796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HI Quality team have developed an animation which addresses the importance of good quality data in health and social care. It is an excellent introduction to data Quality and cover key concepts on data quality.</a:t>
            </a:r>
          </a:p>
          <a:p>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A609C071-5BC5-4EBD-B432-E103D22D6535}" type="slidenum">
              <a:rPr lang="en-IE" smtClean="0"/>
              <a:t>12</a:t>
            </a:fld>
            <a:endParaRPr lang="en-IE"/>
          </a:p>
        </p:txBody>
      </p:sp>
    </p:spTree>
    <p:extLst>
      <p:ext uri="{BB962C8B-B14F-4D97-AF65-F5344CB8AC3E}">
        <p14:creationId xmlns:p14="http://schemas.microsoft.com/office/powerpoint/2010/main" val="231793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addition to the animation and</a:t>
            </a:r>
            <a:r>
              <a:rPr lang="en-IE" baseline="0" dirty="0" smtClean="0"/>
              <a:t> guide to data quality there are two eLearning modules available on the website – one of the links was broken yesterday when I was checking and I have ask out webmaster to resolve same.</a:t>
            </a:r>
          </a:p>
          <a:p>
            <a:endParaRPr lang="en-IE" baseline="0" dirty="0" smtClean="0"/>
          </a:p>
          <a:p>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A609C071-5BC5-4EBD-B432-E103D22D6535}" type="slidenum">
              <a:rPr lang="en-IE" smtClean="0"/>
              <a:t>13</a:t>
            </a:fld>
            <a:endParaRPr lang="en-IE"/>
          </a:p>
        </p:txBody>
      </p:sp>
    </p:spTree>
    <p:extLst>
      <p:ext uri="{BB962C8B-B14F-4D97-AF65-F5344CB8AC3E}">
        <p14:creationId xmlns:p14="http://schemas.microsoft.com/office/powerpoint/2010/main" val="44550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Now – my own team – we are more</a:t>
            </a:r>
            <a:r>
              <a:rPr lang="en-IE" baseline="0" dirty="0" smtClean="0"/>
              <a:t> in the interoperability space and focus on trying to improve the quality of information shared across organisation boundaries during a patient care.</a:t>
            </a:r>
          </a:p>
          <a:p>
            <a:endParaRPr lang="en-IE" baseline="0" dirty="0" smtClean="0"/>
          </a:p>
          <a:p>
            <a:r>
              <a:rPr lang="en-IE" baseline="0" dirty="0" smtClean="0"/>
              <a:t>We are 4 in the team and we focus on Standards and Guidance for common business processes e.g. Referrals, Patient summaries, Discharge Summaries, electronic prescribing, Terminologies and Classifications, Information and Data Models</a:t>
            </a:r>
          </a:p>
          <a:p>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A609C071-5BC5-4EBD-B432-E103D22D6535}" type="slidenum">
              <a:rPr lang="en-IE" smtClean="0"/>
              <a:t>14</a:t>
            </a:fld>
            <a:endParaRPr lang="en-IE"/>
          </a:p>
        </p:txBody>
      </p:sp>
    </p:spTree>
    <p:extLst>
      <p:ext uri="{BB962C8B-B14F-4D97-AF65-F5344CB8AC3E}">
        <p14:creationId xmlns:p14="http://schemas.microsoft.com/office/powerpoint/2010/main" val="389974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The collection and processing of health information and data plays a vital role in the response to COVID-19, and the pandemic has seen the further  implementation and rollout of a number of our recommendations and national standards in areas such as GP referrals and contact tracing.</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was an interesting journey</a:t>
            </a:r>
            <a:r>
              <a:rPr lang="en-IE" sz="1200" kern="1200" baseline="0" dirty="0" smtClean="0">
                <a:solidFill>
                  <a:schemeClr val="tx1"/>
                </a:solidFill>
                <a:effectLst/>
                <a:latin typeface="+mn-lt"/>
                <a:ea typeface="+mn-ea"/>
                <a:cs typeface="+mn-cs"/>
              </a:rPr>
              <a:t> personally as I was one of the HIQA staff who was deployed to do contact tracing in April and May just gone and was a regular of the Covid tracker and could see further roll out of work undertaken – some of the work a long time ago,</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In 2011, we published recommendations and a national standard for referral information. While this standard has been widely adopted by GPs when referring patients to outpatient departments, COVID-19 has seen further rollout of this standard as it was utilised in the systems implemented to allow GPs electronically refer people suspected of having COVID-19 to the testing centres nationally. </a:t>
            </a:r>
          </a:p>
          <a:p>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2398D18E-D426-4AF4-A76E-F09C010439AD}" type="slidenum">
              <a:rPr lang="en-IE" smtClean="0"/>
              <a:pPr/>
              <a:t>15</a:t>
            </a:fld>
            <a:endParaRPr lang="en-IE"/>
          </a:p>
        </p:txBody>
      </p:sp>
    </p:spTree>
    <p:extLst>
      <p:ext uri="{BB962C8B-B14F-4D97-AF65-F5344CB8AC3E}">
        <p14:creationId xmlns:p14="http://schemas.microsoft.com/office/powerpoint/2010/main" val="253671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smtClean="0">
                <a:solidFill>
                  <a:schemeClr val="tx1"/>
                </a:solidFill>
                <a:effectLst/>
                <a:latin typeface="+mn-lt"/>
                <a:ea typeface="+mn-ea"/>
                <a:cs typeface="+mn-cs"/>
              </a:rPr>
              <a:t>In</a:t>
            </a:r>
            <a:r>
              <a:rPr lang="en-IE" sz="1200" b="0" i="0" u="none" strike="noStrike" kern="1200" baseline="0" dirty="0" smtClean="0">
                <a:solidFill>
                  <a:schemeClr val="tx1"/>
                </a:solidFill>
                <a:effectLst/>
                <a:latin typeface="+mn-lt"/>
                <a:ea typeface="+mn-ea"/>
                <a:cs typeface="+mn-cs"/>
              </a:rPr>
              <a:t> 2009 HIQA published Recommendations on a Unique Health Identifier for Ireland which identified the need to a new health care focused identifier for Health and Social care in Ireland. Following this we would have undertaken further work which we would have fed in to the Department of Health to inform the Health Identifiers Act of 2014.</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In addition, the 2016 </a:t>
            </a:r>
            <a:r>
              <a:rPr lang="en-IE" sz="1200" i="1" kern="1200" dirty="0" smtClean="0">
                <a:solidFill>
                  <a:schemeClr val="tx1"/>
                </a:solidFill>
                <a:effectLst/>
                <a:latin typeface="+mn-lt"/>
                <a:ea typeface="+mn-ea"/>
                <a:cs typeface="+mn-cs"/>
              </a:rPr>
              <a:t>National Standard for Demographic Dataset </a:t>
            </a:r>
            <a:r>
              <a:rPr lang="en-US" sz="1200" b="0" i="0" u="none" strike="noStrike" kern="1200" dirty="0" smtClean="0">
                <a:solidFill>
                  <a:schemeClr val="tx1"/>
                </a:solidFill>
                <a:effectLst/>
                <a:latin typeface="+mn-lt"/>
                <a:ea typeface="+mn-ea"/>
                <a:cs typeface="+mn-cs"/>
              </a:rPr>
              <a:t>presented health and social care service providers with a standard core set of data elements to support the consistent, complete, and accurate recording of information for each service user.</a:t>
            </a:r>
            <a:endParaRPr lang="en-IE" sz="1200" i="1"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was an interesting experience to see </a:t>
            </a:r>
            <a:r>
              <a:rPr lang="en-IE" sz="1200" kern="1200" baseline="0" dirty="0" smtClean="0">
                <a:solidFill>
                  <a:schemeClr val="tx1"/>
                </a:solidFill>
                <a:effectLst/>
                <a:latin typeface="+mn-lt"/>
                <a:ea typeface="+mn-ea"/>
                <a:cs typeface="+mn-cs"/>
              </a:rPr>
              <a:t>the dataset being implemented in the </a:t>
            </a:r>
            <a:r>
              <a:rPr lang="en-IE" sz="1200" kern="1200" baseline="0" dirty="0" err="1" smtClean="0">
                <a:solidFill>
                  <a:schemeClr val="tx1"/>
                </a:solidFill>
                <a:effectLst/>
                <a:latin typeface="+mn-lt"/>
                <a:ea typeface="+mn-ea"/>
                <a:cs typeface="+mn-cs"/>
              </a:rPr>
              <a:t>covid</a:t>
            </a:r>
            <a:r>
              <a:rPr lang="en-IE" sz="1200" kern="1200" baseline="0" dirty="0" smtClean="0">
                <a:solidFill>
                  <a:schemeClr val="tx1"/>
                </a:solidFill>
                <a:effectLst/>
                <a:latin typeface="+mn-lt"/>
                <a:ea typeface="+mn-ea"/>
                <a:cs typeface="+mn-cs"/>
              </a:rPr>
              <a:t>-tracker demographics section and the IHI being populated for cases.</a:t>
            </a:r>
            <a:endParaRPr lang="en-IE" sz="1200" kern="1200" dirty="0" smtClean="0">
              <a:solidFill>
                <a:schemeClr val="tx1"/>
              </a:solidFill>
              <a:effectLst/>
              <a:latin typeface="+mn-lt"/>
              <a:ea typeface="+mn-ea"/>
              <a:cs typeface="+mn-cs"/>
            </a:endParaRPr>
          </a:p>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98D18E-D426-4AF4-A76E-F09C010439AD}" type="slidenum">
              <a:rPr lang="en-IE" smtClean="0"/>
              <a:pPr/>
              <a:t>16</a:t>
            </a:fld>
            <a:endParaRPr lang="en-IE"/>
          </a:p>
        </p:txBody>
      </p:sp>
    </p:spTree>
    <p:extLst>
      <p:ext uri="{BB962C8B-B14F-4D97-AF65-F5344CB8AC3E}">
        <p14:creationId xmlns:p14="http://schemas.microsoft.com/office/powerpoint/2010/main" val="57497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 chair the</a:t>
            </a:r>
            <a:r>
              <a:rPr lang="en-IE" sz="1200" kern="1200" baseline="0" dirty="0" smtClean="0">
                <a:solidFill>
                  <a:schemeClr val="tx1"/>
                </a:solidFill>
                <a:effectLst/>
                <a:latin typeface="+mn-lt"/>
                <a:ea typeface="+mn-ea"/>
                <a:cs typeface="+mn-cs"/>
              </a:rPr>
              <a:t> </a:t>
            </a:r>
            <a:r>
              <a:rPr lang="en-IE" sz="1200" kern="1200" dirty="0" smtClean="0">
                <a:solidFill>
                  <a:schemeClr val="tx1"/>
                </a:solidFill>
                <a:effectLst/>
                <a:latin typeface="+mn-lt"/>
                <a:ea typeface="+mn-ea"/>
                <a:cs typeface="+mn-cs"/>
              </a:rPr>
              <a:t>SNOMED CT Governance Group, which was established following HIQA recommendations in 2014 to the Minister for Health to implement the SNOMED CT international health information standards in Ireland. Following on from our recommendations, SNOMED CT was adopted as a national standard for Ireland and a National Release Centre was established within the HSE</a:t>
            </a:r>
            <a:r>
              <a:rPr lang="en-IE" sz="1200" kern="1200" baseline="0" dirty="0" smtClean="0">
                <a:solidFill>
                  <a:schemeClr val="tx1"/>
                </a:solidFill>
                <a:effectLst/>
                <a:latin typeface="+mn-lt"/>
                <a:ea typeface="+mn-ea"/>
                <a:cs typeface="+mn-cs"/>
              </a:rPr>
              <a:t> and managed by Theresa.</a:t>
            </a:r>
            <a:r>
              <a:rPr lang="en-IE" sz="1200" kern="1200" dirty="0" smtClean="0">
                <a:solidFill>
                  <a:schemeClr val="tx1"/>
                </a:solidFill>
                <a:effectLst/>
                <a:latin typeface="+mn-lt"/>
                <a:ea typeface="+mn-ea"/>
                <a:cs typeface="+mn-cs"/>
              </a:rPr>
              <a:t>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During the early stages of the pandemic, the National Release Centre collaborated with SNOMED International, and national and international stakeholders to develop and agree a data set for the assessment, testing, contact tracing and management on COVID-19 cases in Ireland underpinned by SNOMED CT. This dataset was approved by the SNOMED CT Governance Group in April 2020, and progress is being made to implement it in information systems that will support the management of COVID-19 in community and hospital settings.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It will improve data quality, allow for interoperability between information systems, allow for internationally comparable data and allow for good recording and retrieval data.</a:t>
            </a:r>
          </a:p>
          <a:p>
            <a:endParaRPr lang="en-IE" dirty="0" smtClean="0"/>
          </a:p>
          <a:p>
            <a:r>
              <a:rPr lang="en-IE" dirty="0" smtClean="0"/>
              <a:t>I wont</a:t>
            </a:r>
            <a:r>
              <a:rPr lang="en-IE" baseline="0" dirty="0" smtClean="0"/>
              <a:t> say much more as I am aware that Theresa is going to talk to SNOMED later.</a:t>
            </a:r>
            <a:endParaRPr lang="en-IE" dirty="0"/>
          </a:p>
        </p:txBody>
      </p:sp>
      <p:sp>
        <p:nvSpPr>
          <p:cNvPr id="4" name="Slide Number Placeholder 3"/>
          <p:cNvSpPr>
            <a:spLocks noGrp="1"/>
          </p:cNvSpPr>
          <p:nvPr>
            <p:ph type="sldNum" sz="quarter" idx="10"/>
          </p:nvPr>
        </p:nvSpPr>
        <p:spPr/>
        <p:txBody>
          <a:bodyPr/>
          <a:lstStyle/>
          <a:p>
            <a:fld id="{2398D18E-D426-4AF4-A76E-F09C010439AD}" type="slidenum">
              <a:rPr lang="en-IE" smtClean="0"/>
              <a:pPr/>
              <a:t>17</a:t>
            </a:fld>
            <a:endParaRPr lang="en-IE"/>
          </a:p>
        </p:txBody>
      </p:sp>
    </p:spTree>
    <p:extLst>
      <p:ext uri="{BB962C8B-B14F-4D97-AF65-F5344CB8AC3E}">
        <p14:creationId xmlns:p14="http://schemas.microsoft.com/office/powerpoint/2010/main" val="214730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18</a:t>
            </a:fld>
            <a:endParaRPr lang="en-IE"/>
          </a:p>
        </p:txBody>
      </p:sp>
    </p:spTree>
    <p:extLst>
      <p:ext uri="{BB962C8B-B14F-4D97-AF65-F5344CB8AC3E}">
        <p14:creationId xmlns:p14="http://schemas.microsoft.com/office/powerpoint/2010/main" val="90183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simply</a:t>
            </a:r>
            <a:r>
              <a:rPr lang="en-IE" baseline="0" dirty="0" smtClean="0"/>
              <a:t> a brief overview of what I plan to talk to this morning.</a:t>
            </a:r>
          </a:p>
          <a:p>
            <a:endParaRPr lang="en-IE" baseline="0" dirty="0" smtClean="0"/>
          </a:p>
          <a:p>
            <a:r>
              <a:rPr lang="en-IE" dirty="0" smtClean="0"/>
              <a:t>My main objectives today are to explains HIQA role and functions with respect to health information and I will point you in the direction of some excellent resources we have published on our website.</a:t>
            </a:r>
          </a:p>
          <a:p>
            <a:endParaRPr lang="en-IE" baseline="0" dirty="0" smtClean="0"/>
          </a:p>
          <a:p>
            <a:r>
              <a:rPr lang="en-IE" baseline="0" dirty="0" smtClean="0"/>
              <a:t>I am going to focus on the data quality work led out by Barbara Foley</a:t>
            </a:r>
          </a:p>
          <a:p>
            <a:endParaRPr lang="en-IE" baseline="0" dirty="0" smtClean="0"/>
          </a:p>
          <a:p>
            <a:r>
              <a:rPr lang="en-IE" baseline="0" dirty="0" smtClean="0"/>
              <a:t>At the end I will give you a very brief overview of the work undertaken by the Technical Standards team focusing on how it helped in the response to the Covid-19 pandemic.</a:t>
            </a:r>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2</a:t>
            </a:fld>
            <a:endParaRPr lang="en-IE"/>
          </a:p>
        </p:txBody>
      </p:sp>
    </p:spTree>
    <p:extLst>
      <p:ext uri="{BB962C8B-B14F-4D97-AF65-F5344CB8AC3E}">
        <p14:creationId xmlns:p14="http://schemas.microsoft.com/office/powerpoint/2010/main" val="30006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to set the scene, you will all</a:t>
            </a:r>
            <a:r>
              <a:rPr lang="en-US" baseline="0" dirty="0" smtClean="0"/>
              <a:t> be familiar with HIQA’s Regulation Directorate and it’s regulatory role in the area of residential facilities for older persons, disability centers  and acute hospitals  </a:t>
            </a:r>
          </a:p>
          <a:p>
            <a:endParaRPr lang="en-US" baseline="0" dirty="0" smtClean="0"/>
          </a:p>
          <a:p>
            <a:r>
              <a:rPr lang="en-US" baseline="0" dirty="0" smtClean="0"/>
              <a:t>We have other external facing Directorates in HIQA  - one of which is the Health Information and Standards </a:t>
            </a:r>
            <a:r>
              <a:rPr lang="en-US" baseline="0" dirty="0" err="1" smtClean="0"/>
              <a:t>DirectorateOn</a:t>
            </a:r>
            <a:r>
              <a:rPr lang="en-US" baseline="0" dirty="0" smtClean="0"/>
              <a:t> screen is the organisational structure for our Directorate. </a:t>
            </a:r>
            <a:r>
              <a:rPr lang="en-US" dirty="0" smtClean="0"/>
              <a:t>We are divided</a:t>
            </a:r>
            <a:r>
              <a:rPr lang="en-US" baseline="0" dirty="0" smtClean="0"/>
              <a:t> into four teams with a workforce in the mid twenties.</a:t>
            </a:r>
          </a:p>
          <a:p>
            <a:endParaRPr lang="en-US" baseline="0" dirty="0" smtClean="0"/>
          </a:p>
          <a:p>
            <a:r>
              <a:rPr lang="en-US" baseline="0" dirty="0" smtClean="0"/>
              <a:t>Some of you will have come across the national care experience programme. The team have led out of the national inpatient experience survey which was conducted in 2018 and 2019.  The survey is conducted in conjunction with the DoH and HSE. Unfortunately they had to cancel this years survey but I am happy to inform you that they have completed the first national maternity survey and results will be published later in the year.</a:t>
            </a:r>
          </a:p>
          <a:p>
            <a:endParaRPr lang="en-US" dirty="0" smtClean="0"/>
          </a:p>
          <a:p>
            <a:r>
              <a:rPr lang="en-US" dirty="0" smtClean="0"/>
              <a:t>The Health</a:t>
            </a:r>
            <a:r>
              <a:rPr lang="en-US" baseline="0" dirty="0" smtClean="0"/>
              <a:t> and social care standards team came into the health information directorate circa 2015, they develop standards such as the national standards for safer better healthcare and more recently the national standards for adult safe guarding and national standards for infection prevention and control in community services.</a:t>
            </a:r>
          </a:p>
          <a:p>
            <a:endParaRPr lang="en-US" baseline="0" dirty="0" smtClean="0"/>
          </a:p>
          <a:p>
            <a:r>
              <a:rPr lang="en-US" baseline="0" dirty="0" smtClean="0"/>
              <a:t>Then there are two ‘health information teams’ – the quality team and the technical standards team and it is the work of these teams I am going to focus on for the remainder of the presentation.</a:t>
            </a:r>
            <a:endParaRPr lang="en-IE" dirty="0"/>
          </a:p>
        </p:txBody>
      </p:sp>
      <p:sp>
        <p:nvSpPr>
          <p:cNvPr id="4" name="Slide Number Placeholder 3"/>
          <p:cNvSpPr>
            <a:spLocks noGrp="1"/>
          </p:cNvSpPr>
          <p:nvPr>
            <p:ph type="sldNum" sz="quarter" idx="10"/>
          </p:nvPr>
        </p:nvSpPr>
        <p:spPr/>
        <p:txBody>
          <a:bodyPr/>
          <a:lstStyle/>
          <a:p>
            <a:fld id="{ACD44328-B415-4E56-A62B-565C084D9DB8}"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330053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Health and social care </a:t>
            </a:r>
            <a:r>
              <a:rPr lang="en-IE" dirty="0" smtClean="0"/>
              <a:t>is information intensive, generating huge volumes of data every day.</a:t>
            </a:r>
            <a:r>
              <a:rPr lang="en-IE" baseline="0" dirty="0" smtClean="0"/>
              <a:t> Health and social care workers spend a significant amount of their time handling information, collecting it, looking for it and storing it.</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It is therefore very important that information is managed in the most effective way possible in order to ensure the delivery of high-quality safe services. </a:t>
            </a:r>
            <a:endParaRPr lang="en-IE" dirty="0" smtClean="0"/>
          </a:p>
          <a:p>
            <a:endParaRPr lang="en-IE" baseline="0" dirty="0" smtClean="0"/>
          </a:p>
          <a:p>
            <a:r>
              <a:rPr lang="en-US" sz="1200" b="0" i="0" u="none" strike="noStrike" kern="1200" dirty="0" smtClean="0">
                <a:solidFill>
                  <a:schemeClr val="tx1"/>
                </a:solidFill>
                <a:effectLst/>
                <a:latin typeface="+mn-lt"/>
                <a:ea typeface="+mn-ea"/>
                <a:cs typeface="+mn-cs"/>
              </a:rPr>
              <a:t>The Health Information teams work to improve the quality</a:t>
            </a:r>
            <a:r>
              <a:rPr lang="en-US" sz="1200" b="0" i="0" u="none" strike="noStrike" kern="1200" baseline="0" dirty="0" smtClean="0">
                <a:solidFill>
                  <a:schemeClr val="tx1"/>
                </a:solidFill>
                <a:effectLst/>
                <a:latin typeface="+mn-lt"/>
                <a:ea typeface="+mn-ea"/>
                <a:cs typeface="+mn-cs"/>
              </a:rPr>
              <a:t> of data and information within the health and social care system.</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work collaboratively, using best available evidence, to develop recommendations to support decision making for the Irish eHealth and health information landscape.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drive improvements in the quality of data and information by developing National Standards and Guidance and assessing compliance with these National Standards.</a:t>
            </a: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8F2A81-7169-46CB-90D9-14B400D50FB6}" type="slidenum">
              <a:rPr lang="en-IE" smtClean="0"/>
              <a:pPr/>
              <a:t>4</a:t>
            </a:fld>
            <a:endParaRPr lang="en-IE"/>
          </a:p>
        </p:txBody>
      </p:sp>
    </p:spTree>
    <p:extLst>
      <p:ext uri="{BB962C8B-B14F-4D97-AF65-F5344CB8AC3E}">
        <p14:creationId xmlns:p14="http://schemas.microsoft.com/office/powerpoint/2010/main" val="388930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Quality</a:t>
            </a:r>
            <a:r>
              <a:rPr lang="en-IE" baseline="0" dirty="0" smtClean="0"/>
              <a:t> team is a small team who focus on Data Quality, Information Governance and National Health Information Resources.</a:t>
            </a:r>
          </a:p>
          <a:p>
            <a:endParaRPr lang="en-IE" baseline="0" dirty="0" smtClean="0"/>
          </a:p>
          <a:p>
            <a:r>
              <a:rPr lang="en-IE" baseline="0" dirty="0" smtClean="0"/>
              <a:t>They have published Information Governance and Management Standards for National Health Information Resources and to date they have assessed the compliance of 4 national systems – Breast check,  HIPE, PCRS and CIDR - with those standards.</a:t>
            </a:r>
          </a:p>
          <a:p>
            <a:endParaRPr lang="en-IE" baseline="0" dirty="0" smtClean="0"/>
          </a:p>
          <a:p>
            <a:r>
              <a:rPr lang="en-IE" baseline="0" dirty="0" smtClean="0"/>
              <a:t>Regarding Information Governance there are numerous publications on our website from the team including </a:t>
            </a:r>
            <a:r>
              <a:rPr lang="en-US" sz="1200" b="0" i="0" u="none" strike="noStrike" kern="1200" dirty="0" smtClean="0">
                <a:solidFill>
                  <a:schemeClr val="tx1"/>
                </a:solidFill>
                <a:effectLst/>
                <a:latin typeface="+mn-lt"/>
                <a:ea typeface="+mn-ea"/>
                <a:cs typeface="+mn-cs"/>
              </a:rPr>
              <a:t>Guidance on Privacy Impact Assessment.</a:t>
            </a:r>
            <a:endParaRPr lang="en-IE" baseline="0" dirty="0" smtClean="0"/>
          </a:p>
          <a:p>
            <a:endParaRPr lang="en-IE" baseline="0" dirty="0" smtClean="0"/>
          </a:p>
          <a:p>
            <a:r>
              <a:rPr lang="en-IE" baseline="0" dirty="0" smtClean="0"/>
              <a:t>In addition they have undertaken a lot of work on Data Quality and I am going to focus on that aspect of their work. </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5</a:t>
            </a:fld>
            <a:endParaRPr lang="en-IE"/>
          </a:p>
        </p:txBody>
      </p:sp>
    </p:spTree>
    <p:extLst>
      <p:ext uri="{BB962C8B-B14F-4D97-AF65-F5344CB8AC3E}">
        <p14:creationId xmlns:p14="http://schemas.microsoft.com/office/powerpoint/2010/main" val="32710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IE" sz="800" dirty="0" smtClean="0"/>
              <a:t>The </a:t>
            </a:r>
            <a:r>
              <a:rPr lang="en-IE" sz="800" dirty="0"/>
              <a:t>Quality team have </a:t>
            </a:r>
            <a:r>
              <a:rPr lang="en-IE" sz="800" dirty="0" smtClean="0"/>
              <a:t>developed and</a:t>
            </a:r>
            <a:r>
              <a:rPr lang="en-IE" sz="800" baseline="0" dirty="0" smtClean="0"/>
              <a:t> published</a:t>
            </a:r>
            <a:r>
              <a:rPr lang="en-IE" sz="800" dirty="0" smtClean="0"/>
              <a:t> Guidance </a:t>
            </a:r>
            <a:r>
              <a:rPr lang="en-IE" sz="800" dirty="0"/>
              <a:t>on a data quality framework for health and social </a:t>
            </a:r>
            <a:r>
              <a:rPr lang="en-IE" sz="800" dirty="0" smtClean="0"/>
              <a:t>care</a:t>
            </a:r>
          </a:p>
          <a:p>
            <a:pPr defTabSz="933237">
              <a:defRPr/>
            </a:pPr>
            <a:endParaRPr lang="en-IE" sz="800" i="1" dirty="0"/>
          </a:p>
          <a:p>
            <a:pPr defTabSz="933237">
              <a:defRPr/>
            </a:pPr>
            <a:r>
              <a:rPr lang="en-US" dirty="0" smtClean="0"/>
              <a:t>The </a:t>
            </a:r>
            <a:r>
              <a:rPr lang="en-US" b="1" u="sng" dirty="0"/>
              <a:t>purpose</a:t>
            </a:r>
            <a:r>
              <a:rPr lang="en-US" dirty="0"/>
              <a:t> of this document is to provide guidance </a:t>
            </a:r>
            <a:r>
              <a:rPr lang="en-US" dirty="0" smtClean="0"/>
              <a:t>on </a:t>
            </a:r>
            <a:r>
              <a:rPr lang="en-US" dirty="0"/>
              <a:t>how to develop a data quality framework, </a:t>
            </a:r>
            <a:r>
              <a:rPr lang="en-IE" dirty="0"/>
              <a:t>in order to systematically assess, monitor, evaluate and improve the quality of </a:t>
            </a:r>
            <a:r>
              <a:rPr lang="en-IE" dirty="0" smtClean="0"/>
              <a:t>your</a:t>
            </a:r>
            <a:r>
              <a:rPr lang="en-IE" baseline="0" dirty="0" smtClean="0"/>
              <a:t> </a:t>
            </a:r>
            <a:r>
              <a:rPr lang="en-IE" dirty="0" smtClean="0"/>
              <a:t>data </a:t>
            </a:r>
            <a:r>
              <a:rPr lang="en-IE" dirty="0"/>
              <a:t>and information. </a:t>
            </a:r>
          </a:p>
          <a:p>
            <a:pPr defTabSz="933237">
              <a:defRPr/>
            </a:pPr>
            <a:endParaRPr lang="en-IE" dirty="0"/>
          </a:p>
          <a:p>
            <a:pPr defTabSz="933237">
              <a:defRPr/>
            </a:pPr>
            <a:r>
              <a:rPr lang="en-US" dirty="0"/>
              <a:t>The</a:t>
            </a:r>
            <a:r>
              <a:rPr lang="en-US" b="1" u="sng" dirty="0"/>
              <a:t> scope </a:t>
            </a:r>
            <a:r>
              <a:rPr lang="en-US" dirty="0"/>
              <a:t>of this data quality framework is broad and covers the quality of both the data that is collected by organisations and information produced by organisations (such as statistics, indicators and analytical reports) using this data. This encompasses the </a:t>
            </a:r>
            <a:r>
              <a:rPr lang="en-IE" dirty="0"/>
              <a:t>entire data and information lifecycle</a:t>
            </a:r>
            <a:r>
              <a:rPr lang="en-IE" dirty="0" smtClean="0"/>
              <a:t>.</a:t>
            </a:r>
          </a:p>
          <a:p>
            <a:pPr defTabSz="933237">
              <a:defRPr/>
            </a:pPr>
            <a:endParaRPr lang="en-IE" dirty="0" smtClean="0"/>
          </a:p>
          <a:p>
            <a:pPr marL="0" marR="0" indent="0" algn="l" defTabSz="933237" rtl="0" eaLnBrk="1" fontAlgn="auto" latinLnBrk="0" hangingPunct="1">
              <a:lnSpc>
                <a:spcPct val="100000"/>
              </a:lnSpc>
              <a:spcBef>
                <a:spcPts val="0"/>
              </a:spcBef>
              <a:spcAft>
                <a:spcPts val="0"/>
              </a:spcAft>
              <a:buClrTx/>
              <a:buSzTx/>
              <a:buFontTx/>
              <a:buNone/>
              <a:tabLst/>
              <a:defRPr/>
            </a:pPr>
            <a:r>
              <a:rPr lang="en-IE" dirty="0" smtClean="0"/>
              <a:t>The Guidance is divided into 2 parts. The first part of the guidance is the</a:t>
            </a:r>
            <a:r>
              <a:rPr lang="en-IE" baseline="0" dirty="0" smtClean="0"/>
              <a:t> theory around the components of a DQF and the second part is the data quality assessment tool itself. </a:t>
            </a:r>
            <a:endParaRPr lang="en-IE" dirty="0"/>
          </a:p>
          <a:p>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6</a:t>
            </a:fld>
            <a:endParaRPr lang="en-IE"/>
          </a:p>
        </p:txBody>
      </p:sp>
    </p:spTree>
    <p:extLst>
      <p:ext uri="{BB962C8B-B14F-4D97-AF65-F5344CB8AC3E}">
        <p14:creationId xmlns:p14="http://schemas.microsoft.com/office/powerpoint/2010/main" val="143658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pPr defTabSz="933237">
              <a:defRPr/>
            </a:pP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development of the guidance included the following stages:</a:t>
            </a:r>
          </a:p>
          <a:p>
            <a:pPr defTabSz="933237">
              <a:defRPr/>
            </a:pPr>
            <a:endParaRPr lang="en-US" dirty="0">
              <a:latin typeface="Tahoma" panose="020B0604030504040204" pitchFamily="34" charset="0"/>
              <a:ea typeface="Tahoma" panose="020B0604030504040204" pitchFamily="34" charset="0"/>
              <a:cs typeface="Tahoma" panose="020B0604030504040204" pitchFamily="34" charset="0"/>
            </a:endParaRPr>
          </a:p>
          <a:p>
            <a:pPr defTabSz="933237">
              <a:defRPr/>
            </a:pPr>
            <a:r>
              <a:rPr lang="en-US" dirty="0" smtClean="0">
                <a:latin typeface="Tahoma" panose="020B0604030504040204" pitchFamily="34" charset="0"/>
                <a:ea typeface="Tahoma" panose="020B0604030504040204" pitchFamily="34" charset="0"/>
                <a:cs typeface="Tahoma" panose="020B0604030504040204" pitchFamily="34" charset="0"/>
              </a:rPr>
              <a:t>A </a:t>
            </a:r>
            <a:r>
              <a:rPr lang="en-US" dirty="0">
                <a:latin typeface="Tahoma" panose="020B0604030504040204" pitchFamily="34" charset="0"/>
                <a:ea typeface="Tahoma" panose="020B0604030504040204" pitchFamily="34" charset="0"/>
                <a:cs typeface="Tahoma" panose="020B0604030504040204" pitchFamily="34" charset="0"/>
              </a:rPr>
              <a:t>review of international evidence, which has been published </a:t>
            </a:r>
            <a:r>
              <a:rPr lang="en-US" dirty="0" smtClean="0">
                <a:latin typeface="Tahoma" panose="020B0604030504040204" pitchFamily="34" charset="0"/>
                <a:ea typeface="Tahoma" panose="020B0604030504040204" pitchFamily="34" charset="0"/>
                <a:cs typeface="Tahoma" panose="020B0604030504040204" pitchFamily="34" charset="0"/>
              </a:rPr>
              <a:t>on </a:t>
            </a:r>
            <a:r>
              <a:rPr lang="en-US" dirty="0">
                <a:latin typeface="Tahoma" panose="020B0604030504040204" pitchFamily="34" charset="0"/>
                <a:ea typeface="Tahoma" panose="020B0604030504040204" pitchFamily="34" charset="0"/>
                <a:cs typeface="Tahoma" panose="020B0604030504040204" pitchFamily="34" charset="0"/>
              </a:rPr>
              <a:t>the HIQA </a:t>
            </a:r>
            <a:r>
              <a:rPr lang="en-US" dirty="0" smtClean="0">
                <a:latin typeface="Tahoma" panose="020B0604030504040204" pitchFamily="34" charset="0"/>
                <a:ea typeface="Tahoma" panose="020B0604030504040204" pitchFamily="34" charset="0"/>
                <a:cs typeface="Tahoma" panose="020B0604030504040204" pitchFamily="34" charset="0"/>
              </a:rPr>
              <a:t>website</a:t>
            </a:r>
            <a:r>
              <a:rPr lang="en-US" baseline="0" dirty="0" smtClean="0">
                <a:latin typeface="Tahoma" panose="020B0604030504040204" pitchFamily="34" charset="0"/>
                <a:ea typeface="Tahoma" panose="020B0604030504040204" pitchFamily="34" charset="0"/>
                <a:cs typeface="Tahoma" panose="020B0604030504040204" pitchFamily="34" charset="0"/>
              </a:rPr>
              <a:t> – it covered data quality initiatives in </a:t>
            </a:r>
            <a:r>
              <a:rPr lang="en-US" dirty="0" smtClean="0">
                <a:latin typeface="Tahoma" panose="020B0604030504040204" pitchFamily="34" charset="0"/>
                <a:ea typeface="Tahoma" panose="020B0604030504040204" pitchFamily="34" charset="0"/>
                <a:cs typeface="Tahoma" panose="020B0604030504040204" pitchFamily="34" charset="0"/>
              </a:rPr>
              <a:t>Canada</a:t>
            </a:r>
            <a:r>
              <a:rPr lang="en-US" dirty="0">
                <a:latin typeface="Tahoma" panose="020B0604030504040204" pitchFamily="34" charset="0"/>
                <a:ea typeface="Tahoma" panose="020B0604030504040204" pitchFamily="34" charset="0"/>
                <a:cs typeface="Tahoma" panose="020B0604030504040204" pitchFamily="34" charset="0"/>
              </a:rPr>
              <a:t>, Australia, </a:t>
            </a:r>
            <a:r>
              <a:rPr lang="en-US" dirty="0" smtClean="0">
                <a:latin typeface="Tahoma" panose="020B0604030504040204" pitchFamily="34" charset="0"/>
                <a:ea typeface="Tahoma" panose="020B0604030504040204" pitchFamily="34" charset="0"/>
                <a:cs typeface="Tahoma" panose="020B0604030504040204" pitchFamily="34" charset="0"/>
              </a:rPr>
              <a:t>South Africa,</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NHS in </a:t>
            </a:r>
            <a:r>
              <a:rPr lang="en-US" dirty="0" smtClean="0">
                <a:latin typeface="Tahoma" panose="020B0604030504040204" pitchFamily="34" charset="0"/>
                <a:ea typeface="Tahoma" panose="020B0604030504040204" pitchFamily="34" charset="0"/>
                <a:cs typeface="Tahoma" panose="020B0604030504040204" pitchFamily="34" charset="0"/>
              </a:rPr>
              <a:t>UK</a:t>
            </a:r>
            <a:r>
              <a:rPr lang="en-US" baseline="0" dirty="0" smtClean="0">
                <a:latin typeface="Tahoma" panose="020B0604030504040204" pitchFamily="34" charset="0"/>
                <a:ea typeface="Tahoma" panose="020B0604030504040204" pitchFamily="34" charset="0"/>
                <a:cs typeface="Tahoma" panose="020B0604030504040204" pitchFamily="34" charset="0"/>
              </a:rPr>
              <a:t> and also references </a:t>
            </a:r>
            <a:r>
              <a:rPr lang="en-US" dirty="0" smtClean="0">
                <a:latin typeface="Tahoma" panose="020B0604030504040204" pitchFamily="34" charset="0"/>
                <a:ea typeface="Tahoma" panose="020B0604030504040204" pitchFamily="34" charset="0"/>
                <a:cs typeface="Tahoma" panose="020B0604030504040204" pitchFamily="34" charset="0"/>
              </a:rPr>
              <a:t>UN guidelines, OECD guidelines</a:t>
            </a:r>
            <a:endParaRPr lang="en-US" dirty="0">
              <a:latin typeface="Tahoma" panose="020B0604030504040204" pitchFamily="34" charset="0"/>
              <a:ea typeface="Tahoma" panose="020B0604030504040204" pitchFamily="34" charset="0"/>
              <a:cs typeface="Tahoma" panose="020B0604030504040204" pitchFamily="34" charset="0"/>
            </a:endParaRPr>
          </a:p>
          <a:p>
            <a:pPr defTabSz="933237">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defTabSz="933237">
              <a:defRPr/>
            </a:pPr>
            <a:r>
              <a:rPr lang="en-US" dirty="0" smtClean="0">
                <a:latin typeface="Tahoma" panose="020B0604030504040204" pitchFamily="34" charset="0"/>
                <a:ea typeface="Tahoma" panose="020B0604030504040204" pitchFamily="34" charset="0"/>
                <a:cs typeface="Tahoma" panose="020B0604030504040204" pitchFamily="34" charset="0"/>
              </a:rPr>
              <a:t>Convening</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an </a:t>
            </a:r>
            <a:r>
              <a:rPr lang="en-US" dirty="0">
                <a:latin typeface="Tahoma" panose="020B0604030504040204" pitchFamily="34" charset="0"/>
                <a:ea typeface="Tahoma" panose="020B0604030504040204" pitchFamily="34" charset="0"/>
                <a:cs typeface="Tahoma" panose="020B0604030504040204" pitchFamily="34" charset="0"/>
              </a:rPr>
              <a:t>Expert Working </a:t>
            </a:r>
            <a:r>
              <a:rPr lang="en-US" dirty="0" smtClean="0">
                <a:latin typeface="Tahoma" panose="020B0604030504040204" pitchFamily="34" charset="0"/>
                <a:ea typeface="Tahoma" panose="020B0604030504040204" pitchFamily="34" charset="0"/>
                <a:cs typeface="Tahoma" panose="020B0604030504040204" pitchFamily="34" charset="0"/>
              </a:rPr>
              <a:t>Group to advise them</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anose="05000000000000000000" pitchFamily="2" charset="2"/>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anose="05000000000000000000" pitchFamily="2" charset="2"/>
              <a:buNone/>
            </a:pPr>
            <a:r>
              <a:rPr lang="en-US" dirty="0" smtClean="0">
                <a:latin typeface="Tahoma" panose="020B0604030504040204" pitchFamily="34" charset="0"/>
                <a:ea typeface="Tahoma" panose="020B0604030504040204" pitchFamily="34" charset="0"/>
                <a:cs typeface="Tahoma" panose="020B0604030504040204" pitchFamily="34" charset="0"/>
              </a:rPr>
              <a:t>Consulting with </a:t>
            </a:r>
            <a:r>
              <a:rPr lang="en-US" dirty="0">
                <a:latin typeface="Tahoma" panose="020B0604030504040204" pitchFamily="34" charset="0"/>
                <a:ea typeface="Tahoma" panose="020B0604030504040204" pitchFamily="34" charset="0"/>
                <a:cs typeface="Tahoma" panose="020B0604030504040204" pitchFamily="34" charset="0"/>
              </a:rPr>
              <a:t>experts at the Canadian Institute for Health Information (CIHI). This stage was hugely beneficial in enabling the team to understand the most important aspects of data quality assessment and how a data quality framework might work in practice within the Irish context. </a:t>
            </a:r>
          </a:p>
          <a:p>
            <a:pPr>
              <a:lnSpc>
                <a:spcPct val="80000"/>
              </a:lnSpc>
              <a:buFont typeface="Wingdings" panose="05000000000000000000" pitchFamily="2" charset="2"/>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anose="05000000000000000000" pitchFamily="2" charset="2"/>
              <a:buNone/>
            </a:pPr>
            <a:r>
              <a:rPr lang="en-US" dirty="0" smtClean="0">
                <a:latin typeface="Tahoma" panose="020B0604030504040204" pitchFamily="34" charset="0"/>
                <a:ea typeface="Tahoma" panose="020B0604030504040204" pitchFamily="34" charset="0"/>
                <a:cs typeface="Tahoma" panose="020B0604030504040204" pitchFamily="34" charset="0"/>
              </a:rPr>
              <a:t>Undertaking a </a:t>
            </a:r>
            <a:r>
              <a:rPr lang="en-US" dirty="0">
                <a:latin typeface="Tahoma" panose="020B0604030504040204" pitchFamily="34" charset="0"/>
                <a:ea typeface="Tahoma" panose="020B0604030504040204" pitchFamily="34" charset="0"/>
                <a:cs typeface="Tahoma" panose="020B0604030504040204" pitchFamily="34" charset="0"/>
              </a:rPr>
              <a:t>targeted consultation was also carried out in relation to the draft guidance over a four week period- 38 responses.</a:t>
            </a:r>
            <a:endParaRPr lang="en-IE" dirty="0">
              <a:latin typeface="Tahoma" panose="020B0604030504040204" pitchFamily="34" charset="0"/>
              <a:ea typeface="Tahoma" panose="020B0604030504040204" pitchFamily="34" charset="0"/>
              <a:cs typeface="Tahoma" panose="020B0604030504040204" pitchFamily="34" charset="0"/>
            </a:endParaRPr>
          </a:p>
          <a:p>
            <a:pPr defTabSz="933237">
              <a:defRPr/>
            </a:pPr>
            <a:endParaRPr lang="en-US" dirty="0">
              <a:latin typeface="Tahoma" panose="020B0604030504040204" pitchFamily="34" charset="0"/>
              <a:ea typeface="Tahoma" panose="020B0604030504040204" pitchFamily="34" charset="0"/>
              <a:cs typeface="Tahoma" panose="020B0604030504040204" pitchFamily="34" charset="0"/>
            </a:endParaRPr>
          </a:p>
          <a:p>
            <a:pPr defTabSz="933237">
              <a:defRPr/>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IE" dirty="0" smtClean="0"/>
          </a:p>
          <a:p>
            <a:endParaRPr lang="en-US" dirty="0" smtClean="0"/>
          </a:p>
        </p:txBody>
      </p:sp>
    </p:spTree>
    <p:extLst>
      <p:ext uri="{BB962C8B-B14F-4D97-AF65-F5344CB8AC3E}">
        <p14:creationId xmlns:p14="http://schemas.microsoft.com/office/powerpoint/2010/main" val="5072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a:t>components of a data quality framework include the </a:t>
            </a:r>
            <a:r>
              <a:rPr lang="en-US" dirty="0" smtClean="0"/>
              <a:t>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latin typeface="Tahoma" panose="020B0604030504040204" pitchFamily="34" charset="0"/>
                <a:ea typeface="Tahoma" panose="020B0604030504040204" pitchFamily="34" charset="0"/>
                <a:cs typeface="Tahoma" panose="020B0604030504040204" pitchFamily="34" charset="0"/>
              </a:rPr>
              <a:t>a </a:t>
            </a:r>
            <a:r>
              <a:rPr lang="en-IE" dirty="0">
                <a:latin typeface="Tahoma" panose="020B0604030504040204" pitchFamily="34" charset="0"/>
                <a:ea typeface="Tahoma" panose="020B0604030504040204" pitchFamily="34" charset="0"/>
                <a:cs typeface="Tahoma" panose="020B0604030504040204" pitchFamily="34" charset="0"/>
              </a:rPr>
              <a:t>Data Quality </a:t>
            </a:r>
            <a:r>
              <a:rPr lang="en-IE" dirty="0" smtClean="0">
                <a:latin typeface="Tahoma" panose="020B0604030504040204" pitchFamily="34" charset="0"/>
                <a:ea typeface="Tahoma" panose="020B0604030504040204" pitchFamily="34" charset="0"/>
                <a:cs typeface="Tahoma" panose="020B0604030504040204" pitchFamily="34" charset="0"/>
              </a:rPr>
              <a:t>strategy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latin typeface="Tahoma" panose="020B0604030504040204" pitchFamily="34" charset="0"/>
                <a:ea typeface="Tahoma" panose="020B0604030504040204" pitchFamily="34" charset="0"/>
                <a:cs typeface="Tahoma" panose="020B0604030504040204" pitchFamily="34" charset="0"/>
              </a:rPr>
              <a:t>a </a:t>
            </a:r>
            <a:r>
              <a:rPr lang="en-IE" dirty="0">
                <a:latin typeface="Tahoma" panose="020B0604030504040204" pitchFamily="34" charset="0"/>
                <a:ea typeface="Tahoma" panose="020B0604030504040204" pitchFamily="34" charset="0"/>
                <a:cs typeface="Tahoma" panose="020B0604030504040204" pitchFamily="34" charset="0"/>
              </a:rPr>
              <a:t>Data Quality </a:t>
            </a:r>
            <a:r>
              <a:rPr lang="en-IE" dirty="0" smtClean="0">
                <a:latin typeface="Tahoma" panose="020B0604030504040204" pitchFamily="34" charset="0"/>
                <a:ea typeface="Tahoma" panose="020B0604030504040204" pitchFamily="34" charset="0"/>
                <a:cs typeface="Tahoma" panose="020B0604030504040204" pitchFamily="34" charset="0"/>
              </a:rPr>
              <a:t>assessment Tool </a:t>
            </a:r>
            <a:endParaRPr lang="en-IE"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IE" dirty="0" smtClean="0">
                <a:latin typeface="Tahoma" panose="020B0604030504040204" pitchFamily="34" charset="0"/>
                <a:ea typeface="Tahoma" panose="020B0604030504040204" pitchFamily="34" charset="0"/>
                <a:cs typeface="Tahoma" panose="020B0604030504040204" pitchFamily="34" charset="0"/>
              </a:rPr>
              <a:t>Reporting </a:t>
            </a:r>
            <a:r>
              <a:rPr lang="en-IE" dirty="0">
                <a:latin typeface="Tahoma" panose="020B0604030504040204" pitchFamily="34" charset="0"/>
                <a:ea typeface="Tahoma" panose="020B0604030504040204" pitchFamily="34" charset="0"/>
                <a:cs typeface="Tahoma" panose="020B0604030504040204" pitchFamily="34" charset="0"/>
              </a:rPr>
              <a:t>on data quality</a:t>
            </a:r>
          </a:p>
          <a:p>
            <a:pPr marL="171450" indent="-171450">
              <a:buFont typeface="Arial" panose="020B0604020202020204" pitchFamily="34" charset="0"/>
              <a:buChar char="•"/>
            </a:pPr>
            <a:r>
              <a:rPr lang="en-IE" dirty="0">
                <a:latin typeface="Tahoma" panose="020B0604030504040204" pitchFamily="34" charset="0"/>
                <a:ea typeface="Tahoma" panose="020B0604030504040204" pitchFamily="34" charset="0"/>
                <a:cs typeface="Tahoma" panose="020B0604030504040204" pitchFamily="34" charset="0"/>
              </a:rPr>
              <a:t>A data quality improvement cycle</a:t>
            </a:r>
          </a:p>
          <a:p>
            <a:endParaRPr lang="en-IE" dirty="0" smtClean="0"/>
          </a:p>
          <a:p>
            <a:endParaRPr lang="en-IE" dirty="0"/>
          </a:p>
          <a:p>
            <a:r>
              <a:rPr lang="en-IE" dirty="0"/>
              <a:t>By assessing data quality it is possible to</a:t>
            </a:r>
            <a:r>
              <a:rPr lang="en-IE" dirty="0" smtClean="0"/>
              <a:t>:</a:t>
            </a:r>
          </a:p>
          <a:p>
            <a:pPr marL="174982" indent="-174982">
              <a:buFont typeface="Arial" panose="020B0604020202020204" pitchFamily="34" charset="0"/>
              <a:buChar char="•"/>
            </a:pPr>
            <a:endParaRPr lang="en-IE" dirty="0" smtClean="0"/>
          </a:p>
          <a:p>
            <a:pPr marL="174982" indent="-174982">
              <a:buFont typeface="Arial" panose="020B0604020202020204" pitchFamily="34" charset="0"/>
              <a:buChar char="•"/>
            </a:pPr>
            <a:r>
              <a:rPr lang="en-IE" dirty="0" smtClean="0"/>
              <a:t>establish </a:t>
            </a:r>
            <a:r>
              <a:rPr lang="en-IE" dirty="0"/>
              <a:t>a baseline for data quality and identify any areas for improvement </a:t>
            </a:r>
          </a:p>
          <a:p>
            <a:pPr marL="174982" indent="-174982">
              <a:buFont typeface="Arial" panose="020B0604020202020204" pitchFamily="34" charset="0"/>
              <a:buChar char="•"/>
            </a:pPr>
            <a:r>
              <a:rPr lang="en-IE" dirty="0"/>
              <a:t>assess the impact of any changes in practice, policies or procedures on data quality </a:t>
            </a:r>
          </a:p>
          <a:p>
            <a:pPr marL="174982" indent="-174982">
              <a:buFont typeface="Arial" panose="020B0604020202020204" pitchFamily="34" charset="0"/>
              <a:buChar char="•"/>
            </a:pPr>
            <a:r>
              <a:rPr lang="en-IE" dirty="0"/>
              <a:t>report on improvements in data quality.</a:t>
            </a:r>
          </a:p>
          <a:p>
            <a:endParaRPr lang="en-IE" dirty="0"/>
          </a:p>
        </p:txBody>
      </p:sp>
      <p:sp>
        <p:nvSpPr>
          <p:cNvPr id="4" name="Slide Number Placeholder 3"/>
          <p:cNvSpPr>
            <a:spLocks noGrp="1"/>
          </p:cNvSpPr>
          <p:nvPr>
            <p:ph type="sldNum" sz="quarter" idx="10"/>
          </p:nvPr>
        </p:nvSpPr>
        <p:spPr/>
        <p:txBody>
          <a:bodyPr/>
          <a:lstStyle/>
          <a:p>
            <a:fld id="{A609C071-5BC5-4EBD-B432-E103D22D6535}" type="slidenum">
              <a:rPr lang="en-IE" smtClean="0"/>
              <a:t>8</a:t>
            </a:fld>
            <a:endParaRPr lang="en-IE"/>
          </a:p>
        </p:txBody>
      </p:sp>
    </p:spTree>
    <p:extLst>
      <p:ext uri="{BB962C8B-B14F-4D97-AF65-F5344CB8AC3E}">
        <p14:creationId xmlns:p14="http://schemas.microsoft.com/office/powerpoint/2010/main" val="18127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quality of data can be defined and assessed using the following internationally accepted dimensions: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Relevence</a:t>
            </a:r>
            <a:r>
              <a:rPr lang="en-US" sz="1200" b="0" i="0" u="none" strike="noStrike" kern="1200" baseline="0" dirty="0" smtClean="0">
                <a:solidFill>
                  <a:schemeClr val="tx1"/>
                </a:solidFill>
                <a:latin typeface="+mn-lt"/>
                <a:ea typeface="+mn-ea"/>
                <a:cs typeface="+mn-cs"/>
              </a:rPr>
              <a:t>: Relevant data meets the current and potential future needs of users.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Accuracy and Reliability: The accuracy of data refers to how closely the data correctly describes what it was designed to measure. Reliability refers to whether that data consistently measures, over time, the reality that it was designed to represent. </a:t>
            </a:r>
          </a:p>
          <a:p>
            <a:endParaRPr lang="en-I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Timeliness and punctuality: Timely data is collected within a reasonable agreed time period after the activity that it measures. Punctuality refers to whether data are delivered or reported on the dates promised, advertised or announced. </a:t>
            </a:r>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Coherence and comparability: Coherent and comparable data is consistent over time and across providers and can be easily combined with other sources.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Accessibility and Clarity: Data is easily obtainable and clearly presented in a way that can be understood. </a:t>
            </a: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609C071-5BC5-4EBD-B432-E103D22D6535}" type="slidenum">
              <a:rPr lang="en-IE" smtClean="0"/>
              <a:t>9</a:t>
            </a:fld>
            <a:endParaRPr lang="en-IE"/>
          </a:p>
        </p:txBody>
      </p:sp>
    </p:spTree>
    <p:extLst>
      <p:ext uri="{BB962C8B-B14F-4D97-AF65-F5344CB8AC3E}">
        <p14:creationId xmlns:p14="http://schemas.microsoft.com/office/powerpoint/2010/main" val="10829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83328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14230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57976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8591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422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5365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335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9762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52364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60071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9418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F15A1-CA38-4BBC-BDB8-0467DD7581A7}" type="datetimeFigureOut">
              <a:rPr lang="en-IE" smtClean="0">
                <a:solidFill>
                  <a:prstClr val="black">
                    <a:tint val="75000"/>
                  </a:prstClr>
                </a:solidFill>
              </a:rPr>
              <a:pPr/>
              <a:t>24/06/2020</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284FB-2D02-412D-87A1-43EEE8ECC1D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8454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p:nvPr>
        </p:nvSpPr>
        <p:spPr bwMode="auto">
          <a:xfrm>
            <a:off x="1115616" y="1995835"/>
            <a:ext cx="7488832" cy="147002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IE" sz="4300" b="1" dirty="0">
                <a:solidFill>
                  <a:srgbClr val="0070C0"/>
                </a:solidFill>
              </a:rPr>
              <a:t>Data and HIQA’s role </a:t>
            </a:r>
            <a:r>
              <a:rPr lang="en-IE" sz="4300" b="1" dirty="0" smtClean="0">
                <a:solidFill>
                  <a:srgbClr val="0070C0"/>
                </a:solidFill>
              </a:rPr>
              <a:t>in Irish Health and Social Care</a:t>
            </a:r>
            <a:r>
              <a:rPr lang="en-IE" sz="3200" b="1" dirty="0" smtClean="0">
                <a:solidFill>
                  <a:schemeClr val="tx1"/>
                </a:solidFill>
                <a:latin typeface="Tahoma" pitchFamily="34" charset="0"/>
                <a:ea typeface="Tahoma" pitchFamily="34" charset="0"/>
                <a:cs typeface="Tahoma" pitchFamily="34" charset="0"/>
              </a:rPr>
              <a:t/>
            </a:r>
            <a:br>
              <a:rPr lang="en-IE" sz="3200" b="1" dirty="0" smtClean="0">
                <a:solidFill>
                  <a:schemeClr val="tx1"/>
                </a:solidFill>
                <a:latin typeface="Tahoma" pitchFamily="34" charset="0"/>
                <a:ea typeface="Tahoma" pitchFamily="34" charset="0"/>
                <a:cs typeface="Tahoma" pitchFamily="34" charset="0"/>
              </a:rPr>
            </a:br>
            <a:endParaRPr lang="en-US" sz="3200" b="1" dirty="0" smtClean="0">
              <a:solidFill>
                <a:schemeClr val="tx1"/>
              </a:solidFill>
              <a:latin typeface="Tahoma" pitchFamily="34" charset="0"/>
              <a:ea typeface="Tahoma" pitchFamily="34" charset="0"/>
              <a:cs typeface="Tahoma" pitchFamily="34" charset="0"/>
            </a:endParaRPr>
          </a:p>
        </p:txBody>
      </p:sp>
      <p:sp>
        <p:nvSpPr>
          <p:cNvPr id="16386" name="Subtitle 2"/>
          <p:cNvSpPr>
            <a:spLocks noGrp="1"/>
          </p:cNvSpPr>
          <p:nvPr>
            <p:ph type="subTitle" idx="1"/>
          </p:nvPr>
        </p:nvSpPr>
        <p:spPr>
          <a:xfrm>
            <a:off x="0" y="3501008"/>
            <a:ext cx="9144000" cy="2065784"/>
          </a:xfrm>
        </p:spPr>
        <p:txBody>
          <a:bodyPr>
            <a:normAutofit fontScale="55000" lnSpcReduction="20000"/>
          </a:bodyPr>
          <a:lstStyle/>
          <a:p>
            <a:pPr eaLnBrk="1" hangingPunct="1">
              <a:lnSpc>
                <a:spcPct val="80000"/>
              </a:lnSpc>
            </a:pPr>
            <a:endParaRPr lang="en-IE" sz="1400" dirty="0" smtClean="0">
              <a:latin typeface="Tahoma" pitchFamily="34" charset="0"/>
              <a:ea typeface="Tahoma" pitchFamily="34" charset="0"/>
              <a:cs typeface="Tahoma" pitchFamily="34" charset="0"/>
            </a:endParaRPr>
          </a:p>
          <a:p>
            <a:pPr eaLnBrk="1" hangingPunct="1">
              <a:lnSpc>
                <a:spcPct val="80000"/>
              </a:lnSpc>
            </a:pPr>
            <a:endParaRPr lang="en-IE" sz="1600" dirty="0" smtClean="0">
              <a:latin typeface="Tahoma" pitchFamily="34" charset="0"/>
              <a:ea typeface="Tahoma" pitchFamily="34" charset="0"/>
              <a:cs typeface="Tahoma" pitchFamily="34" charset="0"/>
            </a:endParaRPr>
          </a:p>
          <a:p>
            <a:pPr eaLnBrk="1" hangingPunct="1">
              <a:lnSpc>
                <a:spcPct val="80000"/>
              </a:lnSpc>
            </a:pPr>
            <a:endParaRPr lang="en-IE" sz="2000" dirty="0" smtClean="0">
              <a:latin typeface="Tahoma" pitchFamily="34" charset="0"/>
              <a:ea typeface="Tahoma" pitchFamily="34" charset="0"/>
              <a:cs typeface="Tahoma" pitchFamily="34" charset="0"/>
            </a:endParaRPr>
          </a:p>
          <a:p>
            <a:pPr eaLnBrk="1" hangingPunct="1">
              <a:lnSpc>
                <a:spcPct val="80000"/>
              </a:lnSpc>
            </a:pPr>
            <a:endParaRPr lang="en-IE" sz="2000" dirty="0" smtClean="0">
              <a:latin typeface="Tahoma" pitchFamily="34" charset="0"/>
              <a:ea typeface="Tahoma" pitchFamily="34" charset="0"/>
              <a:cs typeface="Tahoma" pitchFamily="34" charset="0"/>
            </a:endParaRPr>
          </a:p>
          <a:p>
            <a:pPr>
              <a:lnSpc>
                <a:spcPct val="80000"/>
              </a:lnSpc>
            </a:pPr>
            <a:endParaRPr lang="en-IE" sz="2000" dirty="0" smtClean="0">
              <a:latin typeface="Tahoma" pitchFamily="34" charset="0"/>
              <a:ea typeface="Tahoma" pitchFamily="34" charset="0"/>
              <a:cs typeface="Tahoma" pitchFamily="34" charset="0"/>
            </a:endParaRPr>
          </a:p>
          <a:p>
            <a:pPr>
              <a:lnSpc>
                <a:spcPct val="80000"/>
              </a:lnSpc>
            </a:pPr>
            <a:r>
              <a:rPr lang="en-IE" sz="4600" b="1" dirty="0">
                <a:solidFill>
                  <a:srgbClr val="0070C0"/>
                </a:solidFill>
                <a:latin typeface="+mj-lt"/>
                <a:ea typeface="+mj-ea"/>
                <a:cs typeface="+mj-cs"/>
              </a:rPr>
              <a:t>Kevin O’Carroll, Standards and Technology Manager</a:t>
            </a:r>
          </a:p>
          <a:p>
            <a:pPr>
              <a:lnSpc>
                <a:spcPct val="80000"/>
              </a:lnSpc>
            </a:pPr>
            <a:endParaRPr lang="en-IE" sz="4600" b="1" dirty="0">
              <a:solidFill>
                <a:srgbClr val="0070C0"/>
              </a:solidFill>
              <a:latin typeface="+mj-lt"/>
              <a:ea typeface="+mj-ea"/>
              <a:cs typeface="+mj-cs"/>
            </a:endParaRPr>
          </a:p>
          <a:p>
            <a:pPr eaLnBrk="1" hangingPunct="1">
              <a:lnSpc>
                <a:spcPct val="80000"/>
              </a:lnSpc>
            </a:pPr>
            <a:endParaRPr lang="en-IE" sz="4600" b="1" dirty="0">
              <a:solidFill>
                <a:srgbClr val="0070C0"/>
              </a:solidFill>
              <a:latin typeface="+mj-lt"/>
              <a:ea typeface="+mj-ea"/>
              <a:cs typeface="+mj-cs"/>
            </a:endParaRPr>
          </a:p>
          <a:p>
            <a:pPr eaLnBrk="1" hangingPunct="1">
              <a:lnSpc>
                <a:spcPct val="80000"/>
              </a:lnSpc>
            </a:pPr>
            <a:r>
              <a:rPr lang="en-IE" sz="4600" b="1" dirty="0">
                <a:solidFill>
                  <a:srgbClr val="0070C0"/>
                </a:solidFill>
                <a:latin typeface="+mj-lt"/>
                <a:ea typeface="+mj-ea"/>
                <a:cs typeface="+mj-cs"/>
              </a:rPr>
              <a:t>Health Information and Quality Authority</a:t>
            </a:r>
          </a:p>
          <a:p>
            <a:pPr eaLnBrk="1" hangingPunct="1">
              <a:lnSpc>
                <a:spcPct val="80000"/>
              </a:lnSpc>
            </a:pPr>
            <a:endParaRPr lang="en-IE" sz="1900"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26098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68760"/>
            <a:ext cx="6893719" cy="497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3954" y="125760"/>
            <a:ext cx="8229600" cy="1143000"/>
          </a:xfrm>
        </p:spPr>
        <p:txBody>
          <a:bodyPr>
            <a:normAutofit/>
          </a:bodyPr>
          <a:lstStyle/>
          <a:p>
            <a:r>
              <a:rPr lang="en-IE" sz="3200" b="1" dirty="0" smtClean="0">
                <a:solidFill>
                  <a:srgbClr val="000099"/>
                </a:solidFill>
                <a:latin typeface="Tahoma" pitchFamily="34" charset="0"/>
                <a:ea typeface="Tahoma" pitchFamily="34" charset="0"/>
                <a:cs typeface="Tahoma" pitchFamily="34" charset="0"/>
              </a:rPr>
              <a:t>Data Quality Assessment Tool</a:t>
            </a:r>
            <a:endParaRPr lang="en-IE" sz="3200" b="1" dirty="0">
              <a:solidFill>
                <a:srgbClr val="000099"/>
              </a:solidFill>
              <a:latin typeface="Tahoma" pitchFamily="34" charset="0"/>
              <a:ea typeface="Tahoma" pitchFamily="34" charset="0"/>
              <a:cs typeface="Tahoma"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0000">
            <a:off x="2503642" y="1042481"/>
            <a:ext cx="3998842" cy="5652000"/>
          </a:xfrm>
          <a:prstGeom prst="rect">
            <a:avLst/>
          </a:prstGeom>
          <a:noFill/>
          <a:ln>
            <a:noFill/>
          </a:ln>
          <a:effectLst>
            <a:glow rad="1117600">
              <a:schemeClr val="accent2">
                <a:satMod val="175000"/>
                <a:alpha val="63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652120" y="5157192"/>
            <a:ext cx="792088" cy="10883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36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32022"/>
            <a:ext cx="3571875" cy="4752975"/>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274638"/>
            <a:ext cx="8579296" cy="1143000"/>
          </a:xfrm>
        </p:spPr>
        <p:txBody>
          <a:bodyPr>
            <a:normAutofit/>
          </a:bodyPr>
          <a:lstStyle/>
          <a:p>
            <a:r>
              <a:rPr lang="en-IE" sz="3200" b="1" dirty="0">
                <a:solidFill>
                  <a:srgbClr val="000099"/>
                </a:solidFill>
                <a:latin typeface="Tahoma" pitchFamily="34" charset="0"/>
                <a:ea typeface="Tahoma" pitchFamily="34" charset="0"/>
                <a:cs typeface="Tahoma" pitchFamily="34" charset="0"/>
              </a:rPr>
              <a:t>Templates to support </a:t>
            </a:r>
            <a:r>
              <a:rPr lang="en-IE" sz="3200" b="1" dirty="0" smtClean="0">
                <a:solidFill>
                  <a:srgbClr val="000099"/>
                </a:solidFill>
                <a:latin typeface="Tahoma" pitchFamily="34" charset="0"/>
                <a:ea typeface="Tahoma" pitchFamily="34" charset="0"/>
                <a:cs typeface="Tahoma" pitchFamily="34" charset="0"/>
              </a:rPr>
              <a:t/>
            </a:r>
            <a:br>
              <a:rPr lang="en-IE" sz="3200" b="1" dirty="0" smtClean="0">
                <a:solidFill>
                  <a:srgbClr val="000099"/>
                </a:solidFill>
                <a:latin typeface="Tahoma" pitchFamily="34" charset="0"/>
                <a:ea typeface="Tahoma" pitchFamily="34" charset="0"/>
                <a:cs typeface="Tahoma" pitchFamily="34" charset="0"/>
              </a:rPr>
            </a:br>
            <a:r>
              <a:rPr lang="en-IE" sz="3200" b="1" dirty="0" smtClean="0">
                <a:solidFill>
                  <a:srgbClr val="000099"/>
                </a:solidFill>
                <a:latin typeface="Tahoma" pitchFamily="34" charset="0"/>
                <a:ea typeface="Tahoma" pitchFamily="34" charset="0"/>
                <a:cs typeface="Tahoma" pitchFamily="34" charset="0"/>
              </a:rPr>
              <a:t>data </a:t>
            </a:r>
            <a:r>
              <a:rPr lang="en-IE" sz="3200" b="1" dirty="0">
                <a:solidFill>
                  <a:srgbClr val="000099"/>
                </a:solidFill>
                <a:latin typeface="Tahoma" pitchFamily="34" charset="0"/>
                <a:ea typeface="Tahoma" pitchFamily="34" charset="0"/>
                <a:cs typeface="Tahoma" pitchFamily="34" charset="0"/>
              </a:rPr>
              <a:t>quality</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646221"/>
            <a:ext cx="3638550" cy="4838700"/>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204199"/>
            <a:ext cx="3639600" cy="4119949"/>
          </a:xfrm>
          <a:prstGeom prst="rect">
            <a:avLst/>
          </a:prstGeom>
          <a:noFill/>
          <a:ln w="381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471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28800"/>
            <a:ext cx="71723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62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300" b="1" dirty="0" smtClean="0">
                <a:solidFill>
                  <a:srgbClr val="0070C0"/>
                </a:solidFill>
              </a:rPr>
              <a:t>Data Quality Animations</a:t>
            </a:r>
            <a:endParaRPr lang="en-IE" sz="4300" b="1" dirty="0">
              <a:solidFill>
                <a:srgbClr val="0070C0"/>
              </a:solidFill>
            </a:endParaRPr>
          </a:p>
        </p:txBody>
      </p:sp>
    </p:spTree>
    <p:extLst>
      <p:ext uri="{BB962C8B-B14F-4D97-AF65-F5344CB8AC3E}">
        <p14:creationId xmlns:p14="http://schemas.microsoft.com/office/powerpoint/2010/main" val="3743839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dirty="0">
                <a:solidFill>
                  <a:srgbClr val="000099"/>
                </a:solidFill>
                <a:latin typeface="Tahoma" pitchFamily="34" charset="0"/>
                <a:ea typeface="Tahoma" pitchFamily="34" charset="0"/>
                <a:cs typeface="Tahoma" pitchFamily="34" charset="0"/>
              </a:rPr>
              <a:t>Supporting materials</a:t>
            </a:r>
          </a:p>
        </p:txBody>
      </p:sp>
      <p:pic>
        <p:nvPicPr>
          <p:cNvPr id="4" name="Picture 3"/>
          <p:cNvPicPr>
            <a:picLocks noChangeAspect="1"/>
          </p:cNvPicPr>
          <p:nvPr/>
        </p:nvPicPr>
        <p:blipFill>
          <a:blip r:embed="rId3"/>
          <a:stretch>
            <a:fillRect/>
          </a:stretch>
        </p:blipFill>
        <p:spPr>
          <a:xfrm>
            <a:off x="852487" y="1417638"/>
            <a:ext cx="7439025" cy="5048250"/>
          </a:xfrm>
          <a:prstGeom prst="rect">
            <a:avLst/>
          </a:prstGeom>
        </p:spPr>
      </p:pic>
    </p:spTree>
    <p:extLst>
      <p:ext uri="{BB962C8B-B14F-4D97-AF65-F5344CB8AC3E}">
        <p14:creationId xmlns:p14="http://schemas.microsoft.com/office/powerpoint/2010/main" val="16795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8" y="2708920"/>
            <a:ext cx="9144000" cy="1709154"/>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dirty="0" smtClean="0">
                <a:solidFill>
                  <a:srgbClr val="0070C0"/>
                </a:solidFill>
              </a:rPr>
              <a:t>HI Technical Standards team</a:t>
            </a:r>
            <a:endParaRPr lang="en-IE" dirty="0">
              <a:solidFill>
                <a:srgbClr val="0070C0"/>
              </a:solidFill>
            </a:endParaRPr>
          </a:p>
        </p:txBody>
      </p:sp>
    </p:spTree>
    <p:extLst>
      <p:ext uri="{BB962C8B-B14F-4D97-AF65-F5344CB8AC3E}">
        <p14:creationId xmlns:p14="http://schemas.microsoft.com/office/powerpoint/2010/main" val="313172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79" y="0"/>
            <a:ext cx="4825232" cy="584775"/>
          </a:xfrm>
          <a:prstGeom prst="rect">
            <a:avLst/>
          </a:prstGeom>
        </p:spPr>
        <p:txBody>
          <a:bodyPr wrap="none">
            <a:spAutoFit/>
          </a:bodyPr>
          <a:lstStyle/>
          <a:p>
            <a:pPr>
              <a:defRPr/>
            </a:pPr>
            <a:r>
              <a:rPr lang="en-IE" sz="3200" dirty="0" smtClean="0">
                <a:solidFill>
                  <a:srgbClr val="0070C0"/>
                </a:solidFill>
                <a:latin typeface="+mj-lt"/>
              </a:rPr>
              <a:t>Previous work and Covid-19</a:t>
            </a:r>
            <a:endParaRPr lang="en-IE" sz="3200" dirty="0">
              <a:solidFill>
                <a:srgbClr val="0070C0"/>
              </a:solidFill>
              <a:latin typeface="+mj-lt"/>
            </a:endParaRPr>
          </a:p>
        </p:txBody>
      </p:sp>
      <p:pic>
        <p:nvPicPr>
          <p:cNvPr id="6" name="Picture 5"/>
          <p:cNvPicPr>
            <a:picLocks noChangeAspect="1"/>
          </p:cNvPicPr>
          <p:nvPr/>
        </p:nvPicPr>
        <p:blipFill>
          <a:blip r:embed="rId3"/>
          <a:stretch>
            <a:fillRect/>
          </a:stretch>
        </p:blipFill>
        <p:spPr>
          <a:xfrm>
            <a:off x="2411128" y="764704"/>
            <a:ext cx="4238625" cy="5581650"/>
          </a:xfrm>
          <a:prstGeom prst="rect">
            <a:avLst/>
          </a:prstGeom>
        </p:spPr>
      </p:pic>
    </p:spTree>
    <p:extLst>
      <p:ext uri="{BB962C8B-B14F-4D97-AF65-F5344CB8AC3E}">
        <p14:creationId xmlns:p14="http://schemas.microsoft.com/office/powerpoint/2010/main" val="243792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79" y="0"/>
            <a:ext cx="4825232" cy="584775"/>
          </a:xfrm>
          <a:prstGeom prst="rect">
            <a:avLst/>
          </a:prstGeom>
        </p:spPr>
        <p:txBody>
          <a:bodyPr wrap="none">
            <a:spAutoFit/>
          </a:bodyPr>
          <a:lstStyle/>
          <a:p>
            <a:pPr>
              <a:defRPr/>
            </a:pPr>
            <a:r>
              <a:rPr lang="en-IE" sz="3200" dirty="0" smtClean="0">
                <a:solidFill>
                  <a:srgbClr val="0070C0"/>
                </a:solidFill>
                <a:latin typeface="+mj-lt"/>
              </a:rPr>
              <a:t>Previous work and Covid-19</a:t>
            </a:r>
            <a:endParaRPr lang="en-IE" sz="3200" dirty="0">
              <a:solidFill>
                <a:srgbClr val="0070C0"/>
              </a:solidFill>
              <a:latin typeface="+mj-lt"/>
            </a:endParaRPr>
          </a:p>
        </p:txBody>
      </p:sp>
      <p:pic>
        <p:nvPicPr>
          <p:cNvPr id="3" name="Picture 2"/>
          <p:cNvPicPr>
            <a:picLocks noChangeAspect="1"/>
          </p:cNvPicPr>
          <p:nvPr/>
        </p:nvPicPr>
        <p:blipFill>
          <a:blip r:embed="rId3"/>
          <a:stretch>
            <a:fillRect/>
          </a:stretch>
        </p:blipFill>
        <p:spPr>
          <a:xfrm>
            <a:off x="4522676" y="1412776"/>
            <a:ext cx="3779912" cy="5105400"/>
          </a:xfrm>
          <a:prstGeom prst="rect">
            <a:avLst/>
          </a:prstGeom>
        </p:spPr>
      </p:pic>
      <p:pic>
        <p:nvPicPr>
          <p:cNvPr id="6" name="Picture 5"/>
          <p:cNvPicPr>
            <a:picLocks noChangeAspect="1"/>
          </p:cNvPicPr>
          <p:nvPr/>
        </p:nvPicPr>
        <p:blipFill>
          <a:blip r:embed="rId4"/>
          <a:stretch>
            <a:fillRect/>
          </a:stretch>
        </p:blipFill>
        <p:spPr>
          <a:xfrm>
            <a:off x="336265" y="1412776"/>
            <a:ext cx="4181475" cy="5105400"/>
          </a:xfrm>
          <a:prstGeom prst="rect">
            <a:avLst/>
          </a:prstGeom>
        </p:spPr>
      </p:pic>
    </p:spTree>
    <p:extLst>
      <p:ext uri="{BB962C8B-B14F-4D97-AF65-F5344CB8AC3E}">
        <p14:creationId xmlns:p14="http://schemas.microsoft.com/office/powerpoint/2010/main" val="277666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79" y="0"/>
            <a:ext cx="4825232" cy="584775"/>
          </a:xfrm>
          <a:prstGeom prst="rect">
            <a:avLst/>
          </a:prstGeom>
        </p:spPr>
        <p:txBody>
          <a:bodyPr wrap="none">
            <a:spAutoFit/>
          </a:bodyPr>
          <a:lstStyle/>
          <a:p>
            <a:pPr>
              <a:defRPr/>
            </a:pPr>
            <a:r>
              <a:rPr lang="en-IE" sz="3200" dirty="0" smtClean="0">
                <a:solidFill>
                  <a:srgbClr val="0070C0"/>
                </a:solidFill>
                <a:latin typeface="+mj-lt"/>
              </a:rPr>
              <a:t>Previous work and Covid-19</a:t>
            </a:r>
            <a:endParaRPr lang="en-IE" sz="3200" dirty="0">
              <a:solidFill>
                <a:srgbClr val="0070C0"/>
              </a:solidFill>
              <a:latin typeface="+mj-lt"/>
            </a:endParaRPr>
          </a:p>
        </p:txBody>
      </p:sp>
      <p:pic>
        <p:nvPicPr>
          <p:cNvPr id="2" name="Picture 1"/>
          <p:cNvPicPr>
            <a:picLocks noChangeAspect="1"/>
          </p:cNvPicPr>
          <p:nvPr/>
        </p:nvPicPr>
        <p:blipFill>
          <a:blip r:embed="rId3"/>
          <a:stretch>
            <a:fillRect/>
          </a:stretch>
        </p:blipFill>
        <p:spPr>
          <a:xfrm>
            <a:off x="2462212" y="919162"/>
            <a:ext cx="4219575" cy="5019675"/>
          </a:xfrm>
          <a:prstGeom prst="rect">
            <a:avLst/>
          </a:prstGeom>
        </p:spPr>
      </p:pic>
    </p:spTree>
    <p:extLst>
      <p:ext uri="{BB962C8B-B14F-4D97-AF65-F5344CB8AC3E}">
        <p14:creationId xmlns:p14="http://schemas.microsoft.com/office/powerpoint/2010/main" val="407202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E" sz="54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924944"/>
            <a:ext cx="33123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31640" y="6237312"/>
            <a:ext cx="3312368" cy="369332"/>
          </a:xfrm>
          <a:prstGeom prst="rect">
            <a:avLst/>
          </a:prstGeom>
          <a:noFill/>
        </p:spPr>
        <p:txBody>
          <a:bodyPr wrap="square" rtlCol="0">
            <a:spAutoFit/>
          </a:bodyPr>
          <a:lstStyle/>
          <a:p>
            <a:r>
              <a:rPr lang="en-IE" dirty="0" smtClean="0"/>
              <a:t>technicalstandards@hiqa.ie</a:t>
            </a:r>
            <a:endParaRPr lang="en-IE" dirty="0"/>
          </a:p>
        </p:txBody>
      </p:sp>
    </p:spTree>
    <p:extLst>
      <p:ext uri="{BB962C8B-B14F-4D97-AF65-F5344CB8AC3E}">
        <p14:creationId xmlns:p14="http://schemas.microsoft.com/office/powerpoint/2010/main" val="3172295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 y="0"/>
            <a:ext cx="8229600" cy="1143000"/>
          </a:xfrm>
        </p:spPr>
        <p:txBody>
          <a:bodyPr/>
          <a:lstStyle/>
          <a:p>
            <a:pPr algn="l"/>
            <a:r>
              <a:rPr lang="en-US" sz="4300" b="1" dirty="0">
                <a:solidFill>
                  <a:srgbClr val="0070C0"/>
                </a:solidFill>
              </a:rPr>
              <a:t>Overview</a:t>
            </a:r>
            <a:endParaRPr lang="en-IE" sz="4300" b="1" dirty="0">
              <a:solidFill>
                <a:srgbClr val="0070C0"/>
              </a:solidFill>
            </a:endParaRPr>
          </a:p>
        </p:txBody>
      </p:sp>
      <p:sp>
        <p:nvSpPr>
          <p:cNvPr id="3" name="Content Placeholder 2"/>
          <p:cNvSpPr>
            <a:spLocks noGrp="1"/>
          </p:cNvSpPr>
          <p:nvPr>
            <p:ph idx="1"/>
          </p:nvPr>
        </p:nvSpPr>
        <p:spPr>
          <a:xfrm>
            <a:off x="1187624" y="1700808"/>
            <a:ext cx="7128792" cy="4525963"/>
          </a:xfrm>
        </p:spPr>
        <p:txBody>
          <a:bodyPr>
            <a:normAutofit/>
          </a:bodyPr>
          <a:lstStyle/>
          <a:p>
            <a:pPr defTabSz="457200">
              <a:spcBef>
                <a:spcPct val="0"/>
              </a:spcBef>
            </a:pPr>
            <a:r>
              <a:rPr lang="en-US" sz="4300" dirty="0">
                <a:solidFill>
                  <a:srgbClr val="0070C0"/>
                </a:solidFill>
              </a:rPr>
              <a:t>HIQA and Health Information</a:t>
            </a:r>
          </a:p>
          <a:p>
            <a:pPr defTabSz="457200">
              <a:spcBef>
                <a:spcPct val="0"/>
              </a:spcBef>
            </a:pPr>
            <a:r>
              <a:rPr lang="en-US" sz="4300" dirty="0">
                <a:solidFill>
                  <a:srgbClr val="0070C0"/>
                </a:solidFill>
              </a:rPr>
              <a:t>Data Quality Team</a:t>
            </a:r>
          </a:p>
          <a:p>
            <a:pPr lvl="1" defTabSz="457200">
              <a:spcBef>
                <a:spcPct val="0"/>
              </a:spcBef>
            </a:pPr>
            <a:r>
              <a:rPr lang="en-US" sz="3900" dirty="0">
                <a:solidFill>
                  <a:srgbClr val="0070C0"/>
                </a:solidFill>
              </a:rPr>
              <a:t>Data Quality Framework</a:t>
            </a:r>
          </a:p>
          <a:p>
            <a:pPr lvl="1" defTabSz="457200">
              <a:spcBef>
                <a:spcPct val="0"/>
              </a:spcBef>
            </a:pPr>
            <a:r>
              <a:rPr lang="en-US" sz="3900" dirty="0">
                <a:solidFill>
                  <a:srgbClr val="0070C0"/>
                </a:solidFill>
              </a:rPr>
              <a:t>eLearning Modules</a:t>
            </a:r>
          </a:p>
          <a:p>
            <a:pPr defTabSz="457200">
              <a:spcBef>
                <a:spcPct val="0"/>
              </a:spcBef>
            </a:pPr>
            <a:r>
              <a:rPr lang="en-US" sz="4300" dirty="0">
                <a:solidFill>
                  <a:srgbClr val="0070C0"/>
                </a:solidFill>
              </a:rPr>
              <a:t>Technical Standards Team</a:t>
            </a:r>
          </a:p>
          <a:p>
            <a:pPr lvl="1" defTabSz="457200">
              <a:spcBef>
                <a:spcPct val="0"/>
              </a:spcBef>
            </a:pPr>
            <a:r>
              <a:rPr lang="en-US" sz="3900" dirty="0">
                <a:solidFill>
                  <a:srgbClr val="0070C0"/>
                </a:solidFill>
              </a:rPr>
              <a:t>IHI, Referrals, SNOMED CT.</a:t>
            </a:r>
            <a:endParaRPr lang="en-IE" sz="3900" dirty="0">
              <a:solidFill>
                <a:srgbClr val="0070C0"/>
              </a:solidFill>
            </a:endParaRPr>
          </a:p>
        </p:txBody>
      </p:sp>
    </p:spTree>
    <p:extLst>
      <p:ext uri="{BB962C8B-B14F-4D97-AF65-F5344CB8AC3E}">
        <p14:creationId xmlns:p14="http://schemas.microsoft.com/office/powerpoint/2010/main" val="258461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618465914"/>
              </p:ext>
            </p:extLst>
          </p:nvPr>
        </p:nvGraphicFramePr>
        <p:xfrm>
          <a:off x="323528" y="404664"/>
          <a:ext cx="8429625" cy="603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4283968" y="3645024"/>
            <a:ext cx="4680520" cy="223224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1"/>
          <p:cNvSpPr txBox="1">
            <a:spLocks/>
          </p:cNvSpPr>
          <p:nvPr/>
        </p:nvSpPr>
        <p:spPr>
          <a:xfrm>
            <a:off x="-662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4300" b="1" dirty="0" smtClean="0">
                <a:solidFill>
                  <a:srgbClr val="0070C0"/>
                </a:solidFill>
              </a:rPr>
              <a:t>HIS Directorate</a:t>
            </a:r>
            <a:endParaRPr lang="en-IE" sz="4300" b="1" dirty="0">
              <a:solidFill>
                <a:srgbClr val="0070C0"/>
              </a:solidFill>
            </a:endParaRPr>
          </a:p>
        </p:txBody>
      </p:sp>
    </p:spTree>
    <p:extLst>
      <p:ext uri="{BB962C8B-B14F-4D97-AF65-F5344CB8AC3E}">
        <p14:creationId xmlns:p14="http://schemas.microsoft.com/office/powerpoint/2010/main" val="15513222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HR2.png"/>
          <p:cNvPicPr>
            <a:picLocks noGrp="1" noChangeAspect="1"/>
          </p:cNvPicPr>
          <p:nvPr>
            <p:ph idx="1"/>
          </p:nvPr>
        </p:nvPicPr>
        <p:blipFill>
          <a:blip r:embed="rId3" cstate="print"/>
          <a:stretch>
            <a:fillRect/>
          </a:stretch>
        </p:blipFill>
        <p:spPr>
          <a:xfrm>
            <a:off x="5791200" y="1600200"/>
            <a:ext cx="3275856" cy="2231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Information-Silos.png"/>
          <p:cNvPicPr>
            <a:picLocks noChangeAspect="1"/>
          </p:cNvPicPr>
          <p:nvPr/>
        </p:nvPicPr>
        <p:blipFill>
          <a:blip r:embed="rId4" cstate="print"/>
          <a:stretch>
            <a:fillRect/>
          </a:stretch>
        </p:blipFill>
        <p:spPr>
          <a:xfrm>
            <a:off x="1181100" y="4085456"/>
            <a:ext cx="7124700" cy="2620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Paper_records_Basildon.jpg"/>
          <p:cNvPicPr>
            <a:picLocks noChangeAspect="1"/>
          </p:cNvPicPr>
          <p:nvPr/>
        </p:nvPicPr>
        <p:blipFill>
          <a:blip r:embed="rId5" cstate="print"/>
          <a:stretch>
            <a:fillRect/>
          </a:stretch>
        </p:blipFill>
        <p:spPr>
          <a:xfrm>
            <a:off x="381000" y="1697810"/>
            <a:ext cx="3467638" cy="2066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Straight Arrow Connector 7"/>
          <p:cNvCxnSpPr/>
          <p:nvPr/>
        </p:nvCxnSpPr>
        <p:spPr>
          <a:xfrm flipV="1">
            <a:off x="4788024" y="2708920"/>
            <a:ext cx="936104"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3923928" y="2708920"/>
            <a:ext cx="86409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788024" y="2996952"/>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itle 1"/>
          <p:cNvSpPr>
            <a:spLocks noGrp="1"/>
          </p:cNvSpPr>
          <p:nvPr>
            <p:ph type="title"/>
          </p:nvPr>
        </p:nvSpPr>
        <p:spPr>
          <a:xfrm>
            <a:off x="-18256" y="0"/>
            <a:ext cx="8229600" cy="1143000"/>
          </a:xfrm>
        </p:spPr>
        <p:txBody>
          <a:bodyPr/>
          <a:lstStyle/>
          <a:p>
            <a:pPr algn="l"/>
            <a:r>
              <a:rPr lang="en-US" sz="4300" b="1" dirty="0" smtClean="0">
                <a:solidFill>
                  <a:srgbClr val="0070C0"/>
                </a:solidFill>
              </a:rPr>
              <a:t>Health Information landscape</a:t>
            </a:r>
            <a:endParaRPr lang="en-IE" sz="4300" b="1" dirty="0">
              <a:solidFill>
                <a:srgbClr val="0070C0"/>
              </a:solidFill>
            </a:endParaRPr>
          </a:p>
        </p:txBody>
      </p:sp>
    </p:spTree>
    <p:extLst>
      <p:ext uri="{BB962C8B-B14F-4D97-AF65-F5344CB8AC3E}">
        <p14:creationId xmlns:p14="http://schemas.microsoft.com/office/powerpoint/2010/main" val="407172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8" y="2708920"/>
            <a:ext cx="9144000" cy="1709154"/>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IE" dirty="0" smtClean="0">
                <a:solidFill>
                  <a:srgbClr val="0070C0"/>
                </a:solidFill>
              </a:rPr>
              <a:t>HI Quality team and the</a:t>
            </a:r>
          </a:p>
          <a:p>
            <a:r>
              <a:rPr lang="en-IE" dirty="0" smtClean="0">
                <a:solidFill>
                  <a:srgbClr val="0070C0"/>
                </a:solidFill>
              </a:rPr>
              <a:t>Data Quality Framework</a:t>
            </a:r>
            <a:endParaRPr lang="en-IE" dirty="0">
              <a:solidFill>
                <a:srgbClr val="0070C0"/>
              </a:solidFill>
            </a:endParaRPr>
          </a:p>
        </p:txBody>
      </p:sp>
    </p:spTree>
    <p:extLst>
      <p:ext uri="{BB962C8B-B14F-4D97-AF65-F5344CB8AC3E}">
        <p14:creationId xmlns:p14="http://schemas.microsoft.com/office/powerpoint/2010/main" val="3768267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752" y="908720"/>
            <a:ext cx="3863816" cy="5384006"/>
          </a:xfrm>
          <a:prstGeom prst="rect">
            <a:avLst/>
          </a:prstGeom>
          <a:noFill/>
          <a:ln w="25400">
            <a:noFill/>
            <a:miter lim="800000"/>
            <a:headEnd/>
            <a:tailEnd/>
          </a:ln>
          <a:effectLst>
            <a:glow rad="228600">
              <a:schemeClr val="accent5">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307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4"/>
          <p:cNvSpPr>
            <a:spLocks noGrp="1" noChangeArrowheads="1"/>
          </p:cNvSpPr>
          <p:nvPr>
            <p:ph type="title"/>
          </p:nvPr>
        </p:nvSpPr>
        <p:spPr bwMode="auto">
          <a:xfrm>
            <a:off x="323528" y="332656"/>
            <a:ext cx="7643192" cy="142617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IE" sz="3600" b="1" dirty="0" smtClean="0">
                <a:solidFill>
                  <a:srgbClr val="000099"/>
                </a:solidFill>
                <a:latin typeface="Tahoma" pitchFamily="34" charset="0"/>
                <a:ea typeface="Tahoma" pitchFamily="34" charset="0"/>
                <a:cs typeface="Tahoma" pitchFamily="34" charset="0"/>
              </a:rPr>
              <a:t>Methodology for development</a:t>
            </a:r>
            <a:br>
              <a:rPr lang="en-IE" sz="3600" b="1" dirty="0" smtClean="0">
                <a:solidFill>
                  <a:srgbClr val="000099"/>
                </a:solidFill>
                <a:latin typeface="Tahoma" pitchFamily="34" charset="0"/>
                <a:ea typeface="Tahoma" pitchFamily="34" charset="0"/>
                <a:cs typeface="Tahoma" pitchFamily="34" charset="0"/>
              </a:rPr>
            </a:br>
            <a:r>
              <a:rPr lang="en-IE" sz="3600" b="1" dirty="0" smtClean="0">
                <a:solidFill>
                  <a:srgbClr val="000099"/>
                </a:solidFill>
                <a:latin typeface="Tahoma" pitchFamily="34" charset="0"/>
                <a:ea typeface="Tahoma" pitchFamily="34" charset="0"/>
                <a:cs typeface="Tahoma" pitchFamily="34" charset="0"/>
              </a:rPr>
              <a:t> of guidance</a:t>
            </a:r>
            <a:r>
              <a:rPr lang="en-IE" sz="3200" b="1" dirty="0" smtClean="0">
                <a:solidFill>
                  <a:schemeClr val="tx1"/>
                </a:solidFill>
                <a:latin typeface="Tahoma" pitchFamily="34" charset="0"/>
                <a:ea typeface="Tahoma" pitchFamily="34" charset="0"/>
                <a:cs typeface="Tahoma" pitchFamily="34" charset="0"/>
              </a:rPr>
              <a:t/>
            </a:r>
            <a:br>
              <a:rPr lang="en-IE" sz="3200" b="1" dirty="0" smtClean="0">
                <a:solidFill>
                  <a:schemeClr val="tx1"/>
                </a:solidFill>
                <a:latin typeface="Tahoma" pitchFamily="34" charset="0"/>
                <a:ea typeface="Tahoma" pitchFamily="34" charset="0"/>
                <a:cs typeface="Tahoma" pitchFamily="34" charset="0"/>
              </a:rPr>
            </a:br>
            <a:r>
              <a:rPr lang="en-IE" sz="3200" b="1" dirty="0" smtClean="0">
                <a:solidFill>
                  <a:schemeClr val="tx1"/>
                </a:solidFill>
                <a:latin typeface="Tahoma" pitchFamily="34" charset="0"/>
                <a:ea typeface="Tahoma" pitchFamily="34" charset="0"/>
                <a:cs typeface="Tahoma" pitchFamily="34" charset="0"/>
              </a:rPr>
              <a:t/>
            </a:r>
            <a:br>
              <a:rPr lang="en-IE" sz="3200" b="1" dirty="0" smtClean="0">
                <a:solidFill>
                  <a:schemeClr val="tx1"/>
                </a:solidFill>
                <a:latin typeface="Tahoma" pitchFamily="34" charset="0"/>
                <a:ea typeface="Tahoma" pitchFamily="34" charset="0"/>
                <a:cs typeface="Tahoma" pitchFamily="34" charset="0"/>
              </a:rPr>
            </a:br>
            <a:endParaRPr lang="en-US" sz="3200" b="1" dirty="0" smtClean="0">
              <a:solidFill>
                <a:schemeClr val="tx1"/>
              </a:solidFill>
              <a:latin typeface="Tahoma" pitchFamily="34" charset="0"/>
              <a:ea typeface="Tahoma" pitchFamily="34" charset="0"/>
              <a:cs typeface="Tahoma" pitchFamily="34" charset="0"/>
            </a:endParaRPr>
          </a:p>
        </p:txBody>
      </p:sp>
      <p:sp>
        <p:nvSpPr>
          <p:cNvPr id="16386" name="Subtitle 2"/>
          <p:cNvSpPr>
            <a:spLocks noGrp="1"/>
          </p:cNvSpPr>
          <p:nvPr>
            <p:ph idx="1"/>
          </p:nvPr>
        </p:nvSpPr>
        <p:spPr>
          <a:xfrm>
            <a:off x="1187624" y="1916832"/>
            <a:ext cx="7499176" cy="3921299"/>
          </a:xfrm>
        </p:spPr>
        <p:txBody>
          <a:bodyPr>
            <a:noAutofit/>
          </a:bodyPr>
          <a:lstStyle/>
          <a:p>
            <a:pPr marL="0" indent="0">
              <a:lnSpc>
                <a:spcPct val="80000"/>
              </a:lnSpc>
              <a:buNone/>
            </a:pPr>
            <a:endParaRPr lang="en-IE" sz="2800" dirty="0" smtClean="0">
              <a:latin typeface="Tahoma" pitchFamily="34" charset="0"/>
              <a:ea typeface="Tahoma" pitchFamily="34" charset="0"/>
              <a:cs typeface="Tahoma" pitchFamily="34" charset="0"/>
            </a:endParaRPr>
          </a:p>
          <a:p>
            <a:pPr marL="0" indent="0">
              <a:lnSpc>
                <a:spcPct val="80000"/>
              </a:lnSpc>
              <a:buNone/>
            </a:pPr>
            <a:r>
              <a:rPr lang="en-US" sz="2800" dirty="0" smtClean="0">
                <a:latin typeface="Tahoma" panose="020B0604030504040204" pitchFamily="34" charset="0"/>
                <a:ea typeface="Tahoma" panose="020B0604030504040204" pitchFamily="34" charset="0"/>
                <a:cs typeface="Tahoma" panose="020B0604030504040204" pitchFamily="34" charset="0"/>
              </a:rPr>
              <a:t>Development of the guidance included a number of stages:</a:t>
            </a:r>
          </a:p>
          <a:p>
            <a:pPr marL="0" indent="0">
              <a:lnSpc>
                <a:spcPct val="80000"/>
              </a:lnSpc>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R</a:t>
            </a:r>
            <a:r>
              <a:rPr lang="en-US" sz="2800" dirty="0" smtClean="0">
                <a:latin typeface="Tahoma" panose="020B0604030504040204" pitchFamily="34" charset="0"/>
                <a:ea typeface="Tahoma" panose="020B0604030504040204" pitchFamily="34" charset="0"/>
                <a:cs typeface="Tahoma" panose="020B0604030504040204" pitchFamily="34" charset="0"/>
              </a:rPr>
              <a:t>eview </a:t>
            </a:r>
            <a:r>
              <a:rPr lang="en-US" sz="2800" dirty="0">
                <a:latin typeface="Tahoma" panose="020B0604030504040204" pitchFamily="34" charset="0"/>
                <a:ea typeface="Tahoma" panose="020B0604030504040204" pitchFamily="34" charset="0"/>
                <a:cs typeface="Tahoma" panose="020B0604030504040204" pitchFamily="34" charset="0"/>
              </a:rPr>
              <a:t>of international </a:t>
            </a:r>
            <a:r>
              <a:rPr lang="en-US" sz="2800" dirty="0" smtClean="0">
                <a:latin typeface="Tahoma" panose="020B0604030504040204" pitchFamily="34" charset="0"/>
                <a:ea typeface="Tahoma" panose="020B0604030504040204" pitchFamily="34" charset="0"/>
                <a:cs typeface="Tahoma" panose="020B0604030504040204" pitchFamily="34" charset="0"/>
              </a:rPr>
              <a:t>evidence </a:t>
            </a:r>
          </a:p>
          <a:p>
            <a:pPr>
              <a:lnSpc>
                <a:spcPct val="80000"/>
              </a:lnSpc>
              <a:buFont typeface="Wingdings" panose="05000000000000000000" pitchFamily="2" charset="2"/>
              <a:buChar char="§"/>
            </a:pPr>
            <a:r>
              <a:rPr lang="en-US" sz="2800" dirty="0" smtClean="0">
                <a:latin typeface="Tahoma" panose="020B0604030504040204" pitchFamily="34" charset="0"/>
                <a:ea typeface="Tahoma" panose="020B0604030504040204" pitchFamily="34" charset="0"/>
                <a:cs typeface="Tahoma" panose="020B0604030504040204" pitchFamily="34" charset="0"/>
              </a:rPr>
              <a:t>Expert Working </a:t>
            </a:r>
            <a:r>
              <a:rPr lang="en-US" sz="2800" dirty="0">
                <a:latin typeface="Tahoma" panose="020B0604030504040204" pitchFamily="34" charset="0"/>
                <a:ea typeface="Tahoma" panose="020B0604030504040204" pitchFamily="34" charset="0"/>
                <a:cs typeface="Tahoma" panose="020B0604030504040204" pitchFamily="34" charset="0"/>
              </a:rPr>
              <a:t>G</a:t>
            </a:r>
            <a:r>
              <a:rPr lang="en-US" sz="2800" dirty="0" smtClean="0">
                <a:latin typeface="Tahoma" panose="020B0604030504040204" pitchFamily="34" charset="0"/>
                <a:ea typeface="Tahoma" panose="020B0604030504040204" pitchFamily="34" charset="0"/>
                <a:cs typeface="Tahoma" panose="020B0604030504040204" pitchFamily="34" charset="0"/>
              </a:rPr>
              <a:t>roup </a:t>
            </a:r>
          </a:p>
          <a:p>
            <a:pPr>
              <a:lnSpc>
                <a:spcPct val="80000"/>
              </a:lnSpc>
              <a:buFont typeface="Wingdings" panose="05000000000000000000" pitchFamily="2" charset="2"/>
              <a:buChar char="§"/>
            </a:pPr>
            <a:r>
              <a:rPr lang="en-US" sz="2800" dirty="0" smtClean="0">
                <a:latin typeface="Tahoma" panose="020B0604030504040204" pitchFamily="34" charset="0"/>
                <a:ea typeface="Tahoma" panose="020B0604030504040204" pitchFamily="34" charset="0"/>
                <a:cs typeface="Tahoma" panose="020B0604030504040204" pitchFamily="34" charset="0"/>
              </a:rPr>
              <a:t>Specialist international expert advice</a:t>
            </a: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anose="05000000000000000000" pitchFamily="2" charset="2"/>
              <a:buChar char="§"/>
            </a:pPr>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dirty="0" smtClean="0">
                <a:latin typeface="Tahoma" panose="020B0604030504040204" pitchFamily="34" charset="0"/>
                <a:ea typeface="Tahoma" panose="020B0604030504040204" pitchFamily="34" charset="0"/>
                <a:cs typeface="Tahoma" panose="020B0604030504040204" pitchFamily="34" charset="0"/>
              </a:rPr>
              <a:t>argeted consultation.</a:t>
            </a:r>
            <a:endParaRPr lang="en-IE" sz="28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pPr>
            <a:endParaRPr lang="en-IE" sz="2800" dirty="0" smtClean="0">
              <a:latin typeface="Tahoma" pitchFamily="34" charset="0"/>
              <a:ea typeface="Tahoma" pitchFamily="34" charset="0"/>
              <a:cs typeface="Tahoma"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869160"/>
            <a:ext cx="204495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09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b="1" dirty="0">
                <a:solidFill>
                  <a:srgbClr val="000099"/>
                </a:solidFill>
                <a:latin typeface="Tahoma" pitchFamily="34" charset="0"/>
                <a:ea typeface="Tahoma" pitchFamily="34" charset="0"/>
                <a:cs typeface="Tahoma" pitchFamily="34" charset="0"/>
              </a:rPr>
              <a:t>Data Quality Framework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372350" cy="48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091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IE" dirty="0" smtClean="0"/>
              <a:t>Dimensions of Data Quality</a:t>
            </a:r>
            <a:endParaRPr lang="en-IE" dirty="0"/>
          </a:p>
        </p:txBody>
      </p:sp>
      <p:pic>
        <p:nvPicPr>
          <p:cNvPr id="9" name="Picture 8"/>
          <p:cNvPicPr>
            <a:picLocks noChangeAspect="1"/>
          </p:cNvPicPr>
          <p:nvPr/>
        </p:nvPicPr>
        <p:blipFill>
          <a:blip r:embed="rId3"/>
          <a:stretch>
            <a:fillRect/>
          </a:stretch>
        </p:blipFill>
        <p:spPr>
          <a:xfrm>
            <a:off x="611560" y="1772816"/>
            <a:ext cx="7467600" cy="4276725"/>
          </a:xfrm>
          <a:prstGeom prst="rect">
            <a:avLst/>
          </a:prstGeom>
        </p:spPr>
      </p:pic>
    </p:spTree>
    <p:extLst>
      <p:ext uri="{BB962C8B-B14F-4D97-AF65-F5344CB8AC3E}">
        <p14:creationId xmlns:p14="http://schemas.microsoft.com/office/powerpoint/2010/main" val="142382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overnance Meeting Agenda" ma:contentTypeID="0x010101010201030100F48BF01F7267ED4E9ACA8ABF873DECA8" ma:contentTypeVersion="10" ma:contentTypeDescription="" ma:contentTypeScope="" ma:versionID="88adc73dcbb3007938d6a795a0eaf65b">
  <xsd:schema xmlns:xsd="http://www.w3.org/2001/XMLSchema" xmlns:xs="http://www.w3.org/2001/XMLSchema" xmlns:p="http://schemas.microsoft.com/office/2006/metadata/properties" xmlns:ns2="a7e0f410-ae53-45a2-8c71-4a94a027cad0" targetNamespace="http://schemas.microsoft.com/office/2006/metadata/properties" ma:root="true" ma:fieldsID="1ac0f1110a4638b89e04a84b81317062" ns2:_="">
    <xsd:import namespace="a7e0f410-ae53-45a2-8c71-4a94a027cad0"/>
    <xsd:element name="properties">
      <xsd:complexType>
        <xsd:sequence>
          <xsd:element name="documentManagement">
            <xsd:complexType>
              <xsd:all>
                <xsd:element ref="ns2:EDMOwner" minOccurs="0"/>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EDMDocument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0f410-ae53-45a2-8c71-4a94a027cad0" elementFormDefault="qualified">
    <xsd:import namespace="http://schemas.microsoft.com/office/2006/documentManagement/types"/>
    <xsd:import namespace="http://schemas.microsoft.com/office/infopath/2007/PartnerControls"/>
    <xsd:element name="EDMOwner" ma:index="8" nillable="true" ma:displayName="Owner" ma:description="The person primarily responsible for the resource." ma:list="UserInfo" ma:SharePointGroup="0" ma:internalName="EDM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maxLength value="255"/>
        </xsd:restriction>
      </xsd:simple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ee42b3eb-2f53-43e5-9ba0-c5ea6eebc7f5}" ma:internalName="TaxCatchAll" ma:showField="CatchAllData"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e42b3eb-2f53-43e5-9ba0-c5ea6eebc7f5}" ma:internalName="TaxCatchAllLabel" ma:readOnly="true" ma:showField="CatchAllDataLabel"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EDMDocumentCreationDate" ma:index="14" nillable="true" ma:displayName="Document Creation Date" ma:description="The date of creation of the source record/document (before upload)" ma:format="DateTime" ma:hidden="true" ma:internalName="EDMDocumentCreationDate" ma:readOnly="false">
      <xsd:simpleType>
        <xsd:restriction base="dms:DateTime"/>
      </xsd:simpleType>
    </xsd:element>
    <xsd:element name="EDMDocumentModifiedDate" ma:index="15" nillable="true" ma:displayName="Document Modified Date" ma:description="The date of modification of the source record/document (before upload)" ma:format="DateTime" ma:hidden="true" ma:internalName="EDMDocumentModifiedDate" ma:readOnly="false">
      <xsd:simpleType>
        <xsd:restriction base="dms:DateTime"/>
      </xsd:simpleType>
    </xsd:element>
    <xsd:element name="EDMDocumentDate" ma:index="16" ma:displayName="Meeting Date" ma:default="[today]" ma:description="A date associated with the creation or availability of the record/document." ma:format="DateOnly" ma:internalName="EDMDocument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DMDescription xmlns="a7e0f410-ae53-45a2-8c71-4a94a027cad0" xsi:nil="true"/>
    <TaxKeywordTaxHTField xmlns="a7e0f410-ae53-45a2-8c71-4a94a027cad0">
      <Terms xmlns="http://schemas.microsoft.com/office/infopath/2007/PartnerControls"/>
    </TaxKeywordTaxHTField>
    <TaxCatchAll xmlns="a7e0f410-ae53-45a2-8c71-4a94a027cad0"/>
    <EDMDocumentCreationDate xmlns="a7e0f410-ae53-45a2-8c71-4a94a027cad0" xsi:nil="true"/>
    <EDMDocumentModifiedDate xmlns="a7e0f410-ae53-45a2-8c71-4a94a027cad0" xsi:nil="true"/>
    <EDMDocumentDate xmlns="a7e0f410-ae53-45a2-8c71-4a94a027cad0">2018-10-15T23:00:00+00:00</EDMDocumentDate>
    <EDMOwner xmlns="a7e0f410-ae53-45a2-8c71-4a94a027cad0">
      <UserInfo>
        <DisplayName>Aoife Healy</DisplayName>
        <AccountId>1842</AccountId>
        <AccountType/>
      </UserInfo>
    </EDM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225d78e-d46c-4981-ab8a-76611e8aabb2" ContentTypeId="0x0101010102010301" PreviousValue="false"/>
</file>

<file path=customXml/itemProps1.xml><?xml version="1.0" encoding="utf-8"?>
<ds:datastoreItem xmlns:ds="http://schemas.openxmlformats.org/officeDocument/2006/customXml" ds:itemID="{1E2CC85B-9D8C-4EFC-8275-260EC3EBC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0f410-ae53-45a2-8c71-4a94a027c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560C7-3776-4B78-8579-F7BB8FF28C6F}">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a7e0f410-ae53-45a2-8c71-4a94a027cad0"/>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04C5F59-08D1-4232-B30F-FF46DC46F9E6}">
  <ds:schemaRefs>
    <ds:schemaRef ds:uri="http://schemas.microsoft.com/sharepoint/v3/contenttype/forms"/>
  </ds:schemaRefs>
</ds:datastoreItem>
</file>

<file path=customXml/itemProps4.xml><?xml version="1.0" encoding="utf-8"?>
<ds:datastoreItem xmlns:ds="http://schemas.openxmlformats.org/officeDocument/2006/customXml" ds:itemID="{79AD1F75-9EAE-462C-B840-635B18D18B2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2090</TotalTime>
  <Words>2045</Words>
  <Application>Microsoft Office PowerPoint</Application>
  <PresentationFormat>On-screen Show (4:3)</PresentationFormat>
  <Paragraphs>178</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Wingdings</vt:lpstr>
      <vt:lpstr>1_Office Theme</vt:lpstr>
      <vt:lpstr>Data and HIQA’s role in Irish Health and Social Care </vt:lpstr>
      <vt:lpstr>Overview</vt:lpstr>
      <vt:lpstr>PowerPoint Presentation</vt:lpstr>
      <vt:lpstr>Health Information landscape</vt:lpstr>
      <vt:lpstr>PowerPoint Presentation</vt:lpstr>
      <vt:lpstr>PowerPoint Presentation</vt:lpstr>
      <vt:lpstr>Methodology for development  of guidance  </vt:lpstr>
      <vt:lpstr>Data Quality Framework</vt:lpstr>
      <vt:lpstr>Dimensions of Data Quality</vt:lpstr>
      <vt:lpstr>Data Quality Assessment Tool</vt:lpstr>
      <vt:lpstr>Templates to support  data quality</vt:lpstr>
      <vt:lpstr>PowerPoint Presentation</vt:lpstr>
      <vt:lpstr>Supporting materials</vt:lpstr>
      <vt:lpstr>PowerPoint Presentation</vt:lpstr>
      <vt:lpstr>PowerPoint Presentation</vt:lpstr>
      <vt:lpstr>PowerPoint Presentation</vt:lpstr>
      <vt:lpstr>PowerPoint Presentation</vt:lpstr>
      <vt:lpstr>PowerPoint Presentation</vt:lpstr>
    </vt:vector>
  </TitlesOfParts>
  <Company>HIQA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on a data quality framework for health and social care update</dc:title>
  <dc:creator>Aoife Healy</dc:creator>
  <cp:lastModifiedBy>Kevin O'Carroll</cp:lastModifiedBy>
  <cp:revision>92</cp:revision>
  <cp:lastPrinted>2020-03-03T14:25:20Z</cp:lastPrinted>
  <dcterms:created xsi:type="dcterms:W3CDTF">2018-10-15T08:39:57Z</dcterms:created>
  <dcterms:modified xsi:type="dcterms:W3CDTF">2020-06-24T18:38:21Z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0x010101010201030100F48BF01F7267ED4E9ACA8ABF873DECA8</vt:lpwstr>
  </property>
  <property fmtid="{D5CDD505-2E9C-101B-9397-08002B2CF9AE}" pid="3" name="TaxKeyword">
    <vt:lpwstr/>
  </property>
</Properties>
</file>